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7FFDEAE3_4F7DD7F8.xml" ContentType="application/vnd.ms-powerpoint.comments+xml"/>
  <Override PartName="/ppt/tags/tag18.xml" ContentType="application/vnd.openxmlformats-officedocument.presentationml.tags+xml"/>
  <Override PartName="/ppt/notesSlides/notesSlide8.xml" ContentType="application/vnd.openxmlformats-officedocument.presentationml.notesSlide+xml"/>
  <Override PartName="/ppt/comments/modernComment_19F_7AA971EA.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9.xml" ContentType="application/vnd.openxmlformats-officedocument.presentationml.tags+xml"/>
  <Override PartName="/ppt/notesSlides/notesSlide11.xml" ContentType="application/vnd.openxmlformats-officedocument.presentationml.notesSlide+xml"/>
  <Override PartName="/ppt/tags/tag20.xml" ContentType="application/vnd.openxmlformats-officedocument.presentationml.tags+xml"/>
  <Override PartName="/ppt/notesSlides/notesSlide12.xml" ContentType="application/vnd.openxmlformats-officedocument.presentationml.notesSlide+xml"/>
  <Override PartName="/ppt/tags/tag21.xml" ContentType="application/vnd.openxmlformats-officedocument.presentationml.tags+xml"/>
  <Override PartName="/ppt/notesSlides/notesSlide13.xml" ContentType="application/vnd.openxmlformats-officedocument.presentationml.notesSlide+xml"/>
  <Override PartName="/ppt/tags/tag2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67" r:id="rId2"/>
    <p:sldId id="2145707634" r:id="rId3"/>
    <p:sldId id="259" r:id="rId4"/>
    <p:sldId id="2147347166" r:id="rId5"/>
    <p:sldId id="2145708280" r:id="rId6"/>
    <p:sldId id="269" r:id="rId7"/>
    <p:sldId id="2147347171" r:id="rId8"/>
    <p:sldId id="415" r:id="rId9"/>
    <p:sldId id="2147347172" r:id="rId10"/>
    <p:sldId id="2145707662" r:id="rId11"/>
    <p:sldId id="361" r:id="rId12"/>
    <p:sldId id="2147347167" r:id="rId13"/>
    <p:sldId id="417" r:id="rId14"/>
    <p:sldId id="318" r:id="rId15"/>
    <p:sldId id="2145707581" r:id="rId16"/>
    <p:sldId id="2145707664" r:id="rId17"/>
    <p:sldId id="2147347170" r:id="rId18"/>
    <p:sldId id="2145707744" r:id="rId19"/>
    <p:sldId id="2710" r:id="rId20"/>
    <p:sldId id="2145707768" r:id="rId21"/>
    <p:sldId id="273" r:id="rId22"/>
  </p:sldIdLst>
  <p:sldSz cx="6400800" cy="4800600"/>
  <p:notesSz cx="6858000" cy="9144000"/>
  <p:custDataLst>
    <p:tags r:id="rId25"/>
  </p:custDataLst>
  <p:defaultTextStyle>
    <a:defPPr>
      <a:defRPr lang="en-US"/>
    </a:defPPr>
    <a:lvl1pPr marL="0" algn="l" defTabSz="537667" rtl="0" eaLnBrk="1" latinLnBrk="0" hangingPunct="1">
      <a:defRPr sz="1058" kern="1200">
        <a:solidFill>
          <a:schemeClr val="tx1"/>
        </a:solidFill>
        <a:latin typeface="+mn-lt"/>
        <a:ea typeface="+mn-ea"/>
        <a:cs typeface="+mn-cs"/>
      </a:defRPr>
    </a:lvl1pPr>
    <a:lvl2pPr marL="268834" algn="l" defTabSz="537667" rtl="0" eaLnBrk="1" latinLnBrk="0" hangingPunct="1">
      <a:defRPr sz="1058" kern="1200">
        <a:solidFill>
          <a:schemeClr val="tx1"/>
        </a:solidFill>
        <a:latin typeface="+mn-lt"/>
        <a:ea typeface="+mn-ea"/>
        <a:cs typeface="+mn-cs"/>
      </a:defRPr>
    </a:lvl2pPr>
    <a:lvl3pPr marL="537667" algn="l" defTabSz="537667" rtl="0" eaLnBrk="1" latinLnBrk="0" hangingPunct="1">
      <a:defRPr sz="1058" kern="1200">
        <a:solidFill>
          <a:schemeClr val="tx1"/>
        </a:solidFill>
        <a:latin typeface="+mn-lt"/>
        <a:ea typeface="+mn-ea"/>
        <a:cs typeface="+mn-cs"/>
      </a:defRPr>
    </a:lvl3pPr>
    <a:lvl4pPr marL="806501" algn="l" defTabSz="537667" rtl="0" eaLnBrk="1" latinLnBrk="0" hangingPunct="1">
      <a:defRPr sz="1058" kern="1200">
        <a:solidFill>
          <a:schemeClr val="tx1"/>
        </a:solidFill>
        <a:latin typeface="+mn-lt"/>
        <a:ea typeface="+mn-ea"/>
        <a:cs typeface="+mn-cs"/>
      </a:defRPr>
    </a:lvl4pPr>
    <a:lvl5pPr marL="1075334" algn="l" defTabSz="537667" rtl="0" eaLnBrk="1" latinLnBrk="0" hangingPunct="1">
      <a:defRPr sz="1058" kern="1200">
        <a:solidFill>
          <a:schemeClr val="tx1"/>
        </a:solidFill>
        <a:latin typeface="+mn-lt"/>
        <a:ea typeface="+mn-ea"/>
        <a:cs typeface="+mn-cs"/>
      </a:defRPr>
    </a:lvl5pPr>
    <a:lvl6pPr marL="1344168" algn="l" defTabSz="537667" rtl="0" eaLnBrk="1" latinLnBrk="0" hangingPunct="1">
      <a:defRPr sz="1058" kern="1200">
        <a:solidFill>
          <a:schemeClr val="tx1"/>
        </a:solidFill>
        <a:latin typeface="+mn-lt"/>
        <a:ea typeface="+mn-ea"/>
        <a:cs typeface="+mn-cs"/>
      </a:defRPr>
    </a:lvl6pPr>
    <a:lvl7pPr marL="1613002" algn="l" defTabSz="537667" rtl="0" eaLnBrk="1" latinLnBrk="0" hangingPunct="1">
      <a:defRPr sz="1058" kern="1200">
        <a:solidFill>
          <a:schemeClr val="tx1"/>
        </a:solidFill>
        <a:latin typeface="+mn-lt"/>
        <a:ea typeface="+mn-ea"/>
        <a:cs typeface="+mn-cs"/>
      </a:defRPr>
    </a:lvl7pPr>
    <a:lvl8pPr marL="1881835" algn="l" defTabSz="537667" rtl="0" eaLnBrk="1" latinLnBrk="0" hangingPunct="1">
      <a:defRPr sz="1058" kern="1200">
        <a:solidFill>
          <a:schemeClr val="tx1"/>
        </a:solidFill>
        <a:latin typeface="+mn-lt"/>
        <a:ea typeface="+mn-ea"/>
        <a:cs typeface="+mn-cs"/>
      </a:defRPr>
    </a:lvl8pPr>
    <a:lvl9pPr marL="2150669" algn="l" defTabSz="537667" rtl="0" eaLnBrk="1" latinLnBrk="0" hangingPunct="1">
      <a:defRPr sz="10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10C818-9A23-AF91-57E7-88037CB962A0}" name="Erin Guthrie" initials="EG" userId="S::eguthrie@uw.edu::ffa41ed3-0c12-4c4d-90c6-1b9b7dad3e02" providerId="AD"/>
  <p188:author id="{6A318024-58CD-7251-FAF5-30CCA4C42EC4}" name="Sires, Earl" initials="SE" userId="S::ESires@eab.com::e534d7a7-f3b0-46d2-bd45-e37977a7eec9" providerId="AD"/>
  <p188:author id="{6F924E2D-120F-C90B-FF97-D15A22A58D17}" name="Peeler, Allison" initials="PA" userId="S::APeeler@eab.com::705cd144-2390-48a1-951a-097457037fec" providerId="AD"/>
  <p188:author id="{B80D6567-7103-80A6-D817-424FA1679C4E}" name="Anderson, Grace" initials="AG" userId="S::ganderson@eab.com::0050bb48-fe80-42eb-a40f-c5ff94bd0886" providerId="AD"/>
  <p188:author id="{2A9D2F6E-2659-FBE1-F7BE-DC727B3B3192}" name="Chae, Stefanie" initials="SC" userId="S::SChae@eab.com::aa87a0dc-20e3-4f76-b411-17bfb2924c01" providerId="AD"/>
  <p188:author id="{8DDBADDD-050A-1A91-F8B1-E8333FF54D09}" name="Aisen, Ariel" initials="AA" userId="S::aaisen@eab.com::ca8f58f9-a484-4e42-8a2c-840a6660726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derson, Grace" initials="AG" lastIdx="24" clrIdx="0">
    <p:extLst>
      <p:ext uri="{19B8F6BF-5375-455C-9EA6-DF929625EA0E}">
        <p15:presenceInfo xmlns:p15="http://schemas.microsoft.com/office/powerpoint/2012/main" userId="S::ganderson@eab.com::0050bb48-fe80-42eb-a40f-c5ff94bd08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E0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41101A-C096-4F53-860C-64E71EB6B9B5}" v="1" dt="2024-09-10T14:38:47.977"/>
    <p1510:client id="{2EBB3755-F0F2-4D83-8C63-0F17C910C868}" v="13" dt="2024-09-10T15:12:57.038"/>
    <p1510:client id="{71712349-2D0D-483F-BFA1-D35802BA1163}" v="1" dt="2024-09-10T15:16:11.722"/>
  </p1510:revLst>
</p1510:revInfo>
</file>

<file path=ppt/tableStyles.xml><?xml version="1.0" encoding="utf-8"?>
<a:tblStyleLst xmlns:a="http://schemas.openxmlformats.org/drawingml/2006/main" def="{7DF18680-E054-41AD-8BC1-D1AEF772440D}">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38" autoAdjust="0"/>
    <p:restoredTop sz="88368" autoAdjust="0"/>
  </p:normalViewPr>
  <p:slideViewPr>
    <p:cSldViewPr snapToGrid="0" showGuides="1">
      <p:cViewPr>
        <p:scale>
          <a:sx n="119" d="100"/>
          <a:sy n="119" d="100"/>
        </p:scale>
        <p:origin x="2256" y="30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0" d="100"/>
          <a:sy n="50" d="100"/>
        </p:scale>
        <p:origin x="1572" y="4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vin Jones" userId="pXwYEe0TaaVvogfcp1z6xEsgrMypr8dO5jsaYvMz+oo=" providerId="None" clId="Web-{2EBB3755-F0F2-4D83-8C63-0F17C910C868}"/>
    <pc:docChg chg="modSld">
      <pc:chgData name="Devin Jones" userId="pXwYEe0TaaVvogfcp1z6xEsgrMypr8dO5jsaYvMz+oo=" providerId="None" clId="Web-{2EBB3755-F0F2-4D83-8C63-0F17C910C868}" dt="2024-09-10T15:12:55.585" v="707"/>
      <pc:docMkLst>
        <pc:docMk/>
      </pc:docMkLst>
      <pc:sldChg chg="modNotes">
        <pc:chgData name="Devin Jones" userId="pXwYEe0TaaVvogfcp1z6xEsgrMypr8dO5jsaYvMz+oo=" providerId="None" clId="Web-{2EBB3755-F0F2-4D83-8C63-0F17C910C868}" dt="2024-09-10T14:55:35.010" v="292"/>
        <pc:sldMkLst>
          <pc:docMk/>
          <pc:sldMk cId="3649897341" sldId="259"/>
        </pc:sldMkLst>
      </pc:sldChg>
      <pc:sldChg chg="modNotes">
        <pc:chgData name="Devin Jones" userId="pXwYEe0TaaVvogfcp1z6xEsgrMypr8dO5jsaYvMz+oo=" providerId="None" clId="Web-{2EBB3755-F0F2-4D83-8C63-0F17C910C868}" dt="2024-09-10T15:05:04.213" v="564"/>
        <pc:sldMkLst>
          <pc:docMk/>
          <pc:sldMk cId="1755453610" sldId="269"/>
        </pc:sldMkLst>
      </pc:sldChg>
      <pc:sldChg chg="modNotes">
        <pc:chgData name="Devin Jones" userId="pXwYEe0TaaVvogfcp1z6xEsgrMypr8dO5jsaYvMz+oo=" providerId="None" clId="Web-{2EBB3755-F0F2-4D83-8C63-0F17C910C868}" dt="2024-09-10T15:09:50.127" v="673"/>
        <pc:sldMkLst>
          <pc:docMk/>
          <pc:sldMk cId="1154034996" sldId="2145707581"/>
        </pc:sldMkLst>
      </pc:sldChg>
      <pc:sldChg chg="modNotes">
        <pc:chgData name="Devin Jones" userId="pXwYEe0TaaVvogfcp1z6xEsgrMypr8dO5jsaYvMz+oo=" providerId="None" clId="Web-{2EBB3755-F0F2-4D83-8C63-0F17C910C868}" dt="2024-09-10T14:54:55.680" v="188"/>
        <pc:sldMkLst>
          <pc:docMk/>
          <pc:sldMk cId="1964210454" sldId="2145707634"/>
        </pc:sldMkLst>
      </pc:sldChg>
      <pc:sldChg chg="modNotes">
        <pc:chgData name="Devin Jones" userId="pXwYEe0TaaVvogfcp1z6xEsgrMypr8dO5jsaYvMz+oo=" providerId="None" clId="Web-{2EBB3755-F0F2-4D83-8C63-0F17C910C868}" dt="2024-09-10T15:12:50.835" v="704"/>
        <pc:sldMkLst>
          <pc:docMk/>
          <pc:sldMk cId="2188828653" sldId="2145707664"/>
        </pc:sldMkLst>
      </pc:sldChg>
      <pc:sldChg chg="modNotes">
        <pc:chgData name="Devin Jones" userId="pXwYEe0TaaVvogfcp1z6xEsgrMypr8dO5jsaYvMz+oo=" providerId="None" clId="Web-{2EBB3755-F0F2-4D83-8C63-0F17C910C868}" dt="2024-09-10T15:10:40.378" v="685"/>
        <pc:sldMkLst>
          <pc:docMk/>
          <pc:sldMk cId="2687560564" sldId="2145707768"/>
        </pc:sldMkLst>
      </pc:sldChg>
      <pc:sldChg chg="modNotes">
        <pc:chgData name="Devin Jones" userId="pXwYEe0TaaVvogfcp1z6xEsgrMypr8dO5jsaYvMz+oo=" providerId="None" clId="Web-{2EBB3755-F0F2-4D83-8C63-0F17C910C868}" dt="2024-09-10T15:02:37.021" v="417"/>
        <pc:sldMkLst>
          <pc:docMk/>
          <pc:sldMk cId="1439775221" sldId="2145708280"/>
        </pc:sldMkLst>
      </pc:sldChg>
      <pc:sldChg chg="modNotes">
        <pc:chgData name="Devin Jones" userId="pXwYEe0TaaVvogfcp1z6xEsgrMypr8dO5jsaYvMz+oo=" providerId="None" clId="Web-{2EBB3755-F0F2-4D83-8C63-0F17C910C868}" dt="2024-09-10T14:59:17.110" v="400"/>
        <pc:sldMkLst>
          <pc:docMk/>
          <pc:sldMk cId="3064355727" sldId="2147347166"/>
        </pc:sldMkLst>
      </pc:sldChg>
      <pc:sldChg chg="modNotes">
        <pc:chgData name="Devin Jones" userId="pXwYEe0TaaVvogfcp1z6xEsgrMypr8dO5jsaYvMz+oo=" providerId="None" clId="Web-{2EBB3755-F0F2-4D83-8C63-0F17C910C868}" dt="2024-09-10T15:12:55.585" v="707"/>
        <pc:sldMkLst>
          <pc:docMk/>
          <pc:sldMk cId="1586888176" sldId="2147347170"/>
        </pc:sldMkLst>
      </pc:sldChg>
    </pc:docChg>
  </pc:docChgLst>
  <pc:docChgLst>
    <pc:chgData name="Devin Jones" userId="pXwYEe0TaaVvogfcp1z6xEsgrMypr8dO5jsaYvMz+oo=" providerId="None" clId="Web-{2B41101A-C096-4F53-860C-64E71EB6B9B5}"/>
    <pc:docChg chg="modSld">
      <pc:chgData name="Devin Jones" userId="pXwYEe0TaaVvogfcp1z6xEsgrMypr8dO5jsaYvMz+oo=" providerId="None" clId="Web-{2B41101A-C096-4F53-860C-64E71EB6B9B5}" dt="2024-09-10T14:39:03.493" v="6"/>
      <pc:docMkLst>
        <pc:docMk/>
      </pc:docMkLst>
      <pc:sldChg chg="modNotes">
        <pc:chgData name="Devin Jones" userId="pXwYEe0TaaVvogfcp1z6xEsgrMypr8dO5jsaYvMz+oo=" providerId="None" clId="Web-{2B41101A-C096-4F53-860C-64E71EB6B9B5}" dt="2024-09-10T14:39:03.493" v="6"/>
        <pc:sldMkLst>
          <pc:docMk/>
          <pc:sldMk cId="1567899270" sldId="267"/>
        </pc:sldMkLst>
      </pc:sldChg>
    </pc:docChg>
  </pc:docChgLst>
  <pc:docChgLst>
    <pc:chgData name="Devin Jones" userId="pXwYEe0TaaVvogfcp1z6xEsgrMypr8dO5jsaYvMz+oo=" providerId="None" clId="Web-{71712349-2D0D-483F-BFA1-D35802BA1163}"/>
    <pc:docChg chg="modSld">
      <pc:chgData name="Devin Jones" userId="pXwYEe0TaaVvogfcp1z6xEsgrMypr8dO5jsaYvMz+oo=" providerId="None" clId="Web-{71712349-2D0D-483F-BFA1-D35802BA1163}" dt="2024-09-10T15:16:27.096" v="10"/>
      <pc:docMkLst>
        <pc:docMk/>
      </pc:docMkLst>
      <pc:sldChg chg="modNotes">
        <pc:chgData name="Devin Jones" userId="pXwYEe0TaaVvogfcp1z6xEsgrMypr8dO5jsaYvMz+oo=" providerId="None" clId="Web-{71712349-2D0D-483F-BFA1-D35802BA1163}" dt="2024-09-10T15:16:27.096" v="10"/>
        <pc:sldMkLst>
          <pc:docMk/>
          <pc:sldMk cId="1139294103" sldId="2145707744"/>
        </pc:sldMkLst>
      </pc:sldChg>
      <pc:sldChg chg="modNotes">
        <pc:chgData name="Devin Jones" userId="pXwYEe0TaaVvogfcp1z6xEsgrMypr8dO5jsaYvMz+oo=" providerId="None" clId="Web-{71712349-2D0D-483F-BFA1-D35802BA1163}" dt="2024-09-10T15:16:07.300" v="8"/>
        <pc:sldMkLst>
          <pc:docMk/>
          <pc:sldMk cId="1586888176" sldId="2147347170"/>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137754427919012E-2"/>
          <c:y val="0.19106213803830663"/>
          <c:w val="0.71756031768250328"/>
          <c:h val="0.71756031768250328"/>
        </c:manualLayout>
      </c:layout>
      <c:doughnutChart>
        <c:varyColors val="0"/>
        <c:ser>
          <c:idx val="0"/>
          <c:order val="0"/>
          <c:tx>
            <c:strRef>
              <c:f>Sheet1!$B$1</c:f>
              <c:strCache>
                <c:ptCount val="1"/>
                <c:pt idx="0">
                  <c:v>Series 1</c:v>
                </c:pt>
              </c:strCache>
            </c:strRef>
          </c:tx>
          <c:spPr>
            <a:solidFill>
              <a:schemeClr val="accent1"/>
            </a:solidFill>
            <a:ln w="9525">
              <a:solidFill>
                <a:schemeClr val="bg1"/>
              </a:solidFill>
            </a:ln>
            <a:effectLst/>
          </c:spPr>
          <c:dPt>
            <c:idx val="0"/>
            <c:bubble3D val="0"/>
            <c:spPr>
              <a:solidFill>
                <a:srgbClr val="00B1B0"/>
              </a:solidFill>
              <a:ln w="9525">
                <a:solidFill>
                  <a:schemeClr val="bg1"/>
                </a:solidFill>
              </a:ln>
              <a:effectLst/>
            </c:spPr>
            <c:extLst>
              <c:ext xmlns:c16="http://schemas.microsoft.com/office/drawing/2014/chart" uri="{C3380CC4-5D6E-409C-BE32-E72D297353CC}">
                <c16:uniqueId val="{00000001-813E-1944-A015-A5FC87FFB600}"/>
              </c:ext>
            </c:extLst>
          </c:dPt>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0%</c:formatCode>
                <c:ptCount val="6"/>
                <c:pt idx="0">
                  <c:v>0.54</c:v>
                </c:pt>
                <c:pt idx="1">
                  <c:v>0.32</c:v>
                </c:pt>
                <c:pt idx="2">
                  <c:v>0.2</c:v>
                </c:pt>
                <c:pt idx="3">
                  <c:v>0.14000000000000001</c:v>
                </c:pt>
                <c:pt idx="4">
                  <c:v>0.12</c:v>
                </c:pt>
                <c:pt idx="5">
                  <c:v>0.08</c:v>
                </c:pt>
              </c:numCache>
            </c:numRef>
          </c:val>
          <c:extLst>
            <c:ext xmlns:c16="http://schemas.microsoft.com/office/drawing/2014/chart" uri="{C3380CC4-5D6E-409C-BE32-E72D297353CC}">
              <c16:uniqueId val="{00000002-813E-1944-A015-A5FC87FFB60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chart>
  <c:spPr>
    <a:noFill/>
    <a:ln>
      <a:noFill/>
    </a:ln>
    <a:effectLst/>
  </c:spPr>
  <c:txPr>
    <a:bodyPr/>
    <a:lstStyle/>
    <a:p>
      <a:pPr>
        <a:defRPr sz="800">
          <a:solidFill>
            <a:schemeClr val="tx1"/>
          </a:solidFill>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564069612169641E-3"/>
          <c:y val="9.5973872610524771E-2"/>
          <c:w val="0.93452380952380953"/>
          <c:h val="0.61271215633342213"/>
        </c:manualLayout>
      </c:layout>
      <c:barChart>
        <c:barDir val="col"/>
        <c:grouping val="clustered"/>
        <c:varyColors val="0"/>
        <c:ser>
          <c:idx val="0"/>
          <c:order val="0"/>
          <c:tx>
            <c:strRef>
              <c:f>Sheet1!$B$1</c:f>
              <c:strCache>
                <c:ptCount val="1"/>
                <c:pt idx="0">
                  <c:v>Series 1</c:v>
                </c:pt>
              </c:strCache>
            </c:strRef>
          </c:tx>
          <c:spPr>
            <a:solidFill>
              <a:srgbClr val="00355F"/>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Sheet1!$B$2:$B$3</c:f>
              <c:numCache>
                <c:formatCode>General</c:formatCode>
                <c:ptCount val="2"/>
                <c:pt idx="0">
                  <c:v>2</c:v>
                </c:pt>
                <c:pt idx="1">
                  <c:v>3</c:v>
                </c:pt>
              </c:numCache>
            </c:numRef>
          </c:val>
          <c:extLst>
            <c:ext xmlns:c16="http://schemas.microsoft.com/office/drawing/2014/chart" uri="{C3380CC4-5D6E-409C-BE32-E72D297353CC}">
              <c16:uniqueId val="{00000000-AD8F-C64A-9D55-816860A9F2AB}"/>
            </c:ext>
          </c:extLst>
        </c:ser>
        <c:ser>
          <c:idx val="1"/>
          <c:order val="1"/>
          <c:tx>
            <c:strRef>
              <c:f>Sheet1!$C$1</c:f>
              <c:strCache>
                <c:ptCount val="1"/>
                <c:pt idx="0">
                  <c:v>Series 2</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Sheet1!$C$2:$C$3</c:f>
              <c:numCache>
                <c:formatCode>General</c:formatCode>
                <c:ptCount val="2"/>
                <c:pt idx="0">
                  <c:v>3</c:v>
                </c:pt>
                <c:pt idx="1">
                  <c:v>6</c:v>
                </c:pt>
              </c:numCache>
            </c:numRef>
          </c:val>
          <c:extLst>
            <c:ext xmlns:c16="http://schemas.microsoft.com/office/drawing/2014/chart" uri="{C3380CC4-5D6E-409C-BE32-E72D297353CC}">
              <c16:uniqueId val="{00000001-AD8F-C64A-9D55-816860A9F2AB}"/>
            </c:ext>
          </c:extLst>
        </c:ser>
        <c:ser>
          <c:idx val="2"/>
          <c:order val="2"/>
          <c:tx>
            <c:strRef>
              <c:f>Sheet1!$D$1</c:f>
              <c:strCache>
                <c:ptCount val="1"/>
                <c:pt idx="0">
                  <c:v>Series 3</c:v>
                </c:pt>
              </c:strCache>
            </c:strRef>
          </c:tx>
          <c:spPr>
            <a:solidFill>
              <a:schemeClr val="accent3"/>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Sheet1!$D$2:$D$3</c:f>
              <c:numCache>
                <c:formatCode>General</c:formatCode>
                <c:ptCount val="2"/>
                <c:pt idx="0">
                  <c:v>4</c:v>
                </c:pt>
                <c:pt idx="1">
                  <c:v>4</c:v>
                </c:pt>
              </c:numCache>
            </c:numRef>
          </c:val>
          <c:extLst>
            <c:ext xmlns:c16="http://schemas.microsoft.com/office/drawing/2014/chart" uri="{C3380CC4-5D6E-409C-BE32-E72D297353CC}">
              <c16:uniqueId val="{00000002-AD8F-C64A-9D55-816860A9F2AB}"/>
            </c:ext>
          </c:extLst>
        </c:ser>
        <c:ser>
          <c:idx val="3"/>
          <c:order val="3"/>
          <c:tx>
            <c:strRef>
              <c:f>Sheet1!$E$1</c:f>
              <c:strCache>
                <c:ptCount val="1"/>
                <c:pt idx="0">
                  <c:v>Series 4</c:v>
                </c:pt>
              </c:strCache>
            </c:strRef>
          </c:tx>
          <c:spPr>
            <a:solidFill>
              <a:schemeClr val="accent4"/>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Sheet1!$E$2:$E$3</c:f>
              <c:numCache>
                <c:formatCode>General</c:formatCode>
                <c:ptCount val="2"/>
                <c:pt idx="0">
                  <c:v>3</c:v>
                </c:pt>
                <c:pt idx="1">
                  <c:v>3</c:v>
                </c:pt>
              </c:numCache>
            </c:numRef>
          </c:val>
          <c:extLst>
            <c:ext xmlns:c16="http://schemas.microsoft.com/office/drawing/2014/chart" uri="{C3380CC4-5D6E-409C-BE32-E72D297353CC}">
              <c16:uniqueId val="{00000003-AD8F-C64A-9D55-816860A9F2AB}"/>
            </c:ext>
          </c:extLst>
        </c:ser>
        <c:ser>
          <c:idx val="4"/>
          <c:order val="4"/>
          <c:tx>
            <c:strRef>
              <c:f>Sheet1!$F$1</c:f>
              <c:strCache>
                <c:ptCount val="1"/>
                <c:pt idx="0">
                  <c:v>Series 5</c:v>
                </c:pt>
              </c:strCache>
            </c:strRef>
          </c:tx>
          <c:spPr>
            <a:solidFill>
              <a:schemeClr val="accent5"/>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Sheet1!$F$2:$F$3</c:f>
              <c:numCache>
                <c:formatCode>General</c:formatCode>
                <c:ptCount val="2"/>
                <c:pt idx="0">
                  <c:v>4</c:v>
                </c:pt>
                <c:pt idx="1">
                  <c:v>4</c:v>
                </c:pt>
              </c:numCache>
            </c:numRef>
          </c:val>
          <c:extLst>
            <c:ext xmlns:c16="http://schemas.microsoft.com/office/drawing/2014/chart" uri="{C3380CC4-5D6E-409C-BE32-E72D297353CC}">
              <c16:uniqueId val="{00000004-AD8F-C64A-9D55-816860A9F2AB}"/>
            </c:ext>
          </c:extLst>
        </c:ser>
        <c:ser>
          <c:idx val="5"/>
          <c:order val="5"/>
          <c:tx>
            <c:strRef>
              <c:f>Sheet1!$G$1</c:f>
              <c:strCache>
                <c:ptCount val="1"/>
                <c:pt idx="0">
                  <c:v>Series 6</c:v>
                </c:pt>
              </c:strCache>
            </c:strRef>
          </c:tx>
          <c:spPr>
            <a:solidFill>
              <a:schemeClr val="accent6"/>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Category 1</c:v>
                </c:pt>
                <c:pt idx="1">
                  <c:v>Category 2</c:v>
                </c:pt>
              </c:strCache>
            </c:strRef>
          </c:cat>
          <c:val>
            <c:numRef>
              <c:f>Sheet1!$G$2:$G$3</c:f>
              <c:numCache>
                <c:formatCode>General</c:formatCode>
                <c:ptCount val="2"/>
                <c:pt idx="0">
                  <c:v>4</c:v>
                </c:pt>
                <c:pt idx="1">
                  <c:v>3</c:v>
                </c:pt>
              </c:numCache>
            </c:numRef>
          </c:val>
          <c:extLst>
            <c:ext xmlns:c16="http://schemas.microsoft.com/office/drawing/2014/chart" uri="{C3380CC4-5D6E-409C-BE32-E72D297353CC}">
              <c16:uniqueId val="{00000005-AD8F-C64A-9D55-816860A9F2AB}"/>
            </c:ext>
          </c:extLst>
        </c:ser>
        <c:dLbls>
          <c:dLblPos val="outEnd"/>
          <c:showLegendKey val="0"/>
          <c:showVal val="1"/>
          <c:showCatName val="0"/>
          <c:showSerName val="0"/>
          <c:showPercent val="0"/>
          <c:showBubbleSize val="0"/>
        </c:dLbls>
        <c:gapWidth val="50"/>
        <c:axId val="733916336"/>
        <c:axId val="733916664"/>
      </c:barChart>
      <c:catAx>
        <c:axId val="73391633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733916664"/>
        <c:crosses val="autoZero"/>
        <c:auto val="1"/>
        <c:lblAlgn val="ctr"/>
        <c:lblOffset val="100"/>
        <c:noMultiLvlLbl val="0"/>
      </c:catAx>
      <c:valAx>
        <c:axId val="733916664"/>
        <c:scaling>
          <c:orientation val="minMax"/>
        </c:scaling>
        <c:delete val="1"/>
        <c:axPos val="l"/>
        <c:numFmt formatCode="General" sourceLinked="1"/>
        <c:majorTickMark val="none"/>
        <c:minorTickMark val="none"/>
        <c:tickLblPos val="nextTo"/>
        <c:crossAx val="733916336"/>
        <c:crosses val="autoZero"/>
        <c:crossBetween val="between"/>
      </c:valAx>
      <c:spPr>
        <a:noFill/>
        <a:ln>
          <a:noFill/>
        </a:ln>
        <a:effectLst/>
      </c:spPr>
    </c:plotArea>
    <c:plotVisOnly val="1"/>
    <c:dispBlanksAs val="gap"/>
    <c:showDLblsOverMax val="0"/>
    <c:extLst/>
  </c:chart>
  <c:spPr>
    <a:noFill/>
    <a:ln>
      <a:noFill/>
    </a:ln>
    <a:effectLst/>
  </c:spPr>
  <c:txPr>
    <a:bodyPr/>
    <a:lstStyle/>
    <a:p>
      <a:pPr>
        <a:defRPr sz="800">
          <a:solidFill>
            <a:schemeClr val="tx1"/>
          </a:solidFil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0457865367680287E-2"/>
          <c:y val="0.20234334480645008"/>
          <c:w val="0.5975289807524059"/>
          <c:h val="0.71560356976336037"/>
        </c:manualLayout>
      </c:layout>
      <c:pieChart>
        <c:varyColors val="0"/>
        <c:ser>
          <c:idx val="0"/>
          <c:order val="0"/>
          <c:tx>
            <c:strRef>
              <c:f>Sheet1!$B$1</c:f>
              <c:strCache>
                <c:ptCount val="1"/>
                <c:pt idx="0">
                  <c:v>Series 1</c:v>
                </c:pt>
              </c:strCache>
            </c:strRef>
          </c:tx>
          <c:spPr>
            <a:solidFill>
              <a:schemeClr val="accent1"/>
            </a:solidFill>
            <a:ln w="9525">
              <a:solidFill>
                <a:schemeClr val="lt1"/>
              </a:solidFill>
            </a:ln>
            <a:effectLst/>
          </c:spPr>
          <c:dPt>
            <c:idx val="1"/>
            <c:bubble3D val="0"/>
            <c:spPr>
              <a:solidFill>
                <a:srgbClr val="0072CE"/>
              </a:solidFill>
              <a:ln w="9525">
                <a:solidFill>
                  <a:schemeClr val="lt1"/>
                </a:solidFill>
              </a:ln>
              <a:effectLst/>
            </c:spPr>
            <c:extLst>
              <c:ext xmlns:c16="http://schemas.microsoft.com/office/drawing/2014/chart" uri="{C3380CC4-5D6E-409C-BE32-E72D297353CC}">
                <c16:uniqueId val="{00000001-BD15-C649-A4A5-0CC2D53C90FD}"/>
              </c:ext>
            </c:extLst>
          </c:dPt>
          <c:dPt>
            <c:idx val="2"/>
            <c:bubble3D val="0"/>
            <c:spPr>
              <a:solidFill>
                <a:srgbClr val="00B1B0"/>
              </a:solidFill>
              <a:ln w="9525">
                <a:solidFill>
                  <a:schemeClr val="lt1"/>
                </a:solidFill>
              </a:ln>
              <a:effectLst/>
            </c:spPr>
            <c:extLst>
              <c:ext xmlns:c16="http://schemas.microsoft.com/office/drawing/2014/chart" uri="{C3380CC4-5D6E-409C-BE32-E72D297353CC}">
                <c16:uniqueId val="{00000003-BD15-C649-A4A5-0CC2D53C90FD}"/>
              </c:ext>
            </c:extLst>
          </c:dPt>
          <c:dLbls>
            <c:dLbl>
              <c:idx val="2"/>
              <c:layout>
                <c:manualLayout>
                  <c:x val="0.15185094050743658"/>
                  <c:y val="0.18427776991947858"/>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D15-C649-A4A5-0CC2D53C90FD}"/>
                </c:ext>
              </c:extLst>
            </c:dLbl>
            <c:spPr>
              <a:noFill/>
              <a:ln>
                <a:noFill/>
              </a:ln>
              <a:effectLst/>
            </c:spPr>
            <c:txPr>
              <a:bodyPr rot="0" spcFirstLastPara="1" vertOverflow="ellipsis" vert="horz" wrap="square" anchor="ctr" anchorCtr="1"/>
              <a:lstStyle/>
              <a:p>
                <a:pPr>
                  <a:defRPr sz="8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0%</c:formatCode>
                <c:ptCount val="3"/>
                <c:pt idx="0">
                  <c:v>0.68</c:v>
                </c:pt>
                <c:pt idx="1">
                  <c:v>0.44</c:v>
                </c:pt>
                <c:pt idx="2">
                  <c:v>0.28000000000000003</c:v>
                </c:pt>
              </c:numCache>
            </c:numRef>
          </c:val>
          <c:extLst>
            <c:ext xmlns:c16="http://schemas.microsoft.com/office/drawing/2014/chart" uri="{C3380CC4-5D6E-409C-BE32-E72D297353CC}">
              <c16:uniqueId val="{00000004-BD15-C649-A4A5-0CC2D53C90FD}"/>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chart>
  <c:spPr>
    <a:noFill/>
    <a:ln>
      <a:noFill/>
    </a:ln>
    <a:effectLst/>
  </c:spPr>
  <c:txPr>
    <a:bodyPr/>
    <a:lstStyle/>
    <a:p>
      <a:pPr>
        <a:defRPr sz="800" b="1">
          <a:solidFill>
            <a:schemeClr val="bg1"/>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19F_7AA971EA.xml><?xml version="1.0" encoding="utf-8"?>
<p188:cmLst xmlns:a="http://schemas.openxmlformats.org/drawingml/2006/main" xmlns:r="http://schemas.openxmlformats.org/officeDocument/2006/relationships" xmlns:p188="http://schemas.microsoft.com/office/powerpoint/2018/8/main">
  <p188:cm id="{EF8A22EB-FCC3-49CE-8DE2-751EB37C52C4}" authorId="{2E10C818-9A23-AF91-57E7-88037CB962A0}" status="resolved" created="2024-09-03T16:01:20.142" complete="100000">
    <pc:sldMkLst xmlns:pc="http://schemas.microsoft.com/office/powerpoint/2013/main/command">
      <pc:docMk/>
      <pc:sldMk cId="2057925098" sldId="415"/>
    </pc:sldMkLst>
    <p188:txBody>
      <a:bodyPr/>
      <a:lstStyle/>
      <a:p>
        <a:r>
          <a:rPr lang="en-US"/>
          <a:t>* Transition to Workday Financials in 2023</a:t>
        </a:r>
      </a:p>
    </p188:txBody>
  </p188:cm>
</p188:cmLst>
</file>

<file path=ppt/comments/modernComment_7FFDEAE3_4F7DD7F8.xml><?xml version="1.0" encoding="utf-8"?>
<p188:cmLst xmlns:a="http://schemas.openxmlformats.org/drawingml/2006/main" xmlns:r="http://schemas.openxmlformats.org/officeDocument/2006/relationships" xmlns:p188="http://schemas.microsoft.com/office/powerpoint/2018/8/main">
  <p188:cm id="{6D4503A3-6792-4181-904F-6F48EC41BC14}" authorId="{2E10C818-9A23-AF91-57E7-88037CB962A0}" status="resolved" created="2024-09-03T15:59:34.681" complete="100000">
    <ac:txMkLst xmlns:ac="http://schemas.microsoft.com/office/drawing/2013/main/command">
      <pc:docMk xmlns:pc="http://schemas.microsoft.com/office/powerpoint/2013/main/command"/>
      <pc:sldMk xmlns:pc="http://schemas.microsoft.com/office/powerpoint/2013/main/command" cId="1333647352" sldId="2147347171"/>
      <ac:spMk id="10" creationId="{A88FD976-5547-48A5-A986-E995DF2A8339}"/>
      <ac:txMk cp="244">
        <ac:context len="345" hash="3234364037"/>
      </ac:txMk>
    </ac:txMkLst>
    <p188:pos x="1706940" y="1150747"/>
    <p188:txBody>
      <a:bodyPr/>
      <a:lstStyle/>
      <a:p>
        <a:r>
          <a:rPr lang="en-US"/>
          <a:t>I’m not sure this was a challenge specifically to what led to our seeking this Edify solution, rather, I would pose these as challenges:
1. Disparate data systems and a federated data and reporting structure made compliance reporting cumbersome
2. Increasing data-driven decision making by Provost Office and Senior Leadership - needing to add efficiency and decrease turnaround time for requests
3. Lack of skills alignment with traditional IR office (i.e., analysts spending most of their time in data architecture and data mining work)</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FFC9A7D-59BC-4E8C-9E34-EDDC3F1E09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FA10C29-D0B8-4026-BBDF-C1A69223BF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893E2C-C7CF-4856-8103-DBB5BA30D42B}" type="datetimeFigureOut">
              <a:rPr lang="en-US" smtClean="0"/>
              <a:t>9/10/2024</a:t>
            </a:fld>
            <a:endParaRPr lang="en-US"/>
          </a:p>
        </p:txBody>
      </p:sp>
      <p:sp>
        <p:nvSpPr>
          <p:cNvPr id="4" name="Footer Placeholder 3">
            <a:extLst>
              <a:ext uri="{FF2B5EF4-FFF2-40B4-BE49-F238E27FC236}">
                <a16:creationId xmlns:a16="http://schemas.microsoft.com/office/drawing/2014/main" id="{156950EB-8503-42DB-BF61-64DE2B625C0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0E9AEE1-DBF8-4CA1-90BE-07C930CC428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EB1314A-6F84-4EAE-ABF7-8B55F9094346}" type="slidenum">
              <a:rPr lang="en-US" smtClean="0"/>
              <a:t>‹#›</a:t>
            </a:fld>
            <a:endParaRPr lang="en-US"/>
          </a:p>
        </p:txBody>
      </p:sp>
    </p:spTree>
    <p:extLst>
      <p:ext uri="{BB962C8B-B14F-4D97-AF65-F5344CB8AC3E}">
        <p14:creationId xmlns:p14="http://schemas.microsoft.com/office/powerpoint/2010/main" val="2268639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Verdana" panose="020B060403050404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Verdana" panose="020B0604030504040204" pitchFamily="34" charset="0"/>
              </a:defRPr>
            </a:lvl1pPr>
          </a:lstStyle>
          <a:p>
            <a:fld id="{635E5181-CEC9-49C9-AE2F-31A35049DD97}" type="datetimeFigureOut">
              <a:rPr lang="en-US" smtClean="0"/>
              <a:pPr/>
              <a:t>9/10/2024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Verdana" panose="020B060403050404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Verdana" panose="020B0604030504040204" pitchFamily="34" charset="0"/>
              </a:defRPr>
            </a:lvl1pPr>
          </a:lstStyle>
          <a:p>
            <a:fld id="{BF4803AB-2594-4B0A-8DC3-A3880FE8631C}" type="slidenum">
              <a:rPr lang="en-US" smtClean="0"/>
              <a:pPr/>
              <a:t>‹#›</a:t>
            </a:fld>
            <a:endParaRPr lang="en-US" dirty="0"/>
          </a:p>
        </p:txBody>
      </p:sp>
    </p:spTree>
    <p:extLst>
      <p:ext uri="{BB962C8B-B14F-4D97-AF65-F5344CB8AC3E}">
        <p14:creationId xmlns:p14="http://schemas.microsoft.com/office/powerpoint/2010/main" val="4144060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anose="020B0604030504040204" pitchFamily="34" charset="0"/>
        <a:ea typeface="+mn-ea"/>
        <a:cs typeface="+mn-cs"/>
      </a:defRPr>
    </a:lvl1pPr>
    <a:lvl2pPr marL="457200" algn="l" defTabSz="914400" rtl="0" eaLnBrk="1" latinLnBrk="0" hangingPunct="1">
      <a:defRPr sz="1200" kern="1200">
        <a:solidFill>
          <a:schemeClr val="tx1"/>
        </a:solidFill>
        <a:latin typeface="Verdana" panose="020B0604030504040204" pitchFamily="34" charset="0"/>
        <a:ea typeface="+mn-ea"/>
        <a:cs typeface="+mn-cs"/>
      </a:defRPr>
    </a:lvl2pPr>
    <a:lvl3pPr marL="914400" algn="l" defTabSz="914400" rtl="0" eaLnBrk="1" latinLnBrk="0" hangingPunct="1">
      <a:defRPr sz="1200" kern="1200">
        <a:solidFill>
          <a:schemeClr val="tx1"/>
        </a:solidFill>
        <a:latin typeface="Verdana" panose="020B0604030504040204" pitchFamily="34" charset="0"/>
        <a:ea typeface="+mn-ea"/>
        <a:cs typeface="+mn-cs"/>
      </a:defRPr>
    </a:lvl3pPr>
    <a:lvl4pPr marL="1371600" algn="l" defTabSz="914400" rtl="0" eaLnBrk="1" latinLnBrk="0" hangingPunct="1">
      <a:defRPr sz="1200" kern="1200">
        <a:solidFill>
          <a:schemeClr val="tx1"/>
        </a:solidFill>
        <a:latin typeface="Verdana" panose="020B0604030504040204" pitchFamily="34" charset="0"/>
        <a:ea typeface="+mn-ea"/>
        <a:cs typeface="+mn-cs"/>
      </a:defRPr>
    </a:lvl4pPr>
    <a:lvl5pPr marL="1828800" algn="l" defTabSz="914400" rtl="0" eaLnBrk="1" latinLnBrk="0" hangingPunct="1">
      <a:defRPr sz="1200" kern="1200">
        <a:solidFill>
          <a:schemeClr val="tx1"/>
        </a:solidFill>
        <a:latin typeface="Verdana" panose="020B060403050404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ea typeface="Verdana"/>
              </a:rPr>
              <a:t>Devin</a:t>
            </a:r>
            <a:endParaRPr lang="en-US" dirty="0">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1</a:t>
            </a:fld>
            <a:endParaRPr lang="en-US" dirty="0"/>
          </a:p>
        </p:txBody>
      </p:sp>
    </p:spTree>
    <p:extLst>
      <p:ext uri="{BB962C8B-B14F-4D97-AF65-F5344CB8AC3E}">
        <p14:creationId xmlns:p14="http://schemas.microsoft.com/office/powerpoint/2010/main" val="180448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10</a:t>
            </a:fld>
            <a:endParaRPr lang="en-US" dirty="0"/>
          </a:p>
        </p:txBody>
      </p:sp>
    </p:spTree>
    <p:extLst>
      <p:ext uri="{BB962C8B-B14F-4D97-AF65-F5344CB8AC3E}">
        <p14:creationId xmlns:p14="http://schemas.microsoft.com/office/powerpoint/2010/main" val="18403152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11</a:t>
            </a:fld>
            <a:endParaRPr lang="en-US" dirty="0"/>
          </a:p>
        </p:txBody>
      </p:sp>
    </p:spTree>
    <p:extLst>
      <p:ext uri="{BB962C8B-B14F-4D97-AF65-F5344CB8AC3E}">
        <p14:creationId xmlns:p14="http://schemas.microsoft.com/office/powerpoint/2010/main" val="2123088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12</a:t>
            </a:fld>
            <a:endParaRPr lang="en-US" dirty="0"/>
          </a:p>
        </p:txBody>
      </p:sp>
    </p:spTree>
    <p:extLst>
      <p:ext uri="{BB962C8B-B14F-4D97-AF65-F5344CB8AC3E}">
        <p14:creationId xmlns:p14="http://schemas.microsoft.com/office/powerpoint/2010/main" val="3499944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7650" y="244475"/>
            <a:ext cx="6505575" cy="4879975"/>
          </a:xfrm>
        </p:spPr>
      </p:sp>
      <p:sp>
        <p:nvSpPr>
          <p:cNvPr id="3" name="Notes Placeholder 2"/>
          <p:cNvSpPr>
            <a:spLocks noGrp="1"/>
          </p:cNvSpPr>
          <p:nvPr>
            <p:ph type="body" idx="1"/>
          </p:nvPr>
        </p:nvSpPr>
        <p:spPr/>
        <p:txBody>
          <a:bodyPr/>
          <a:lstStyle/>
          <a:p>
            <a:r>
              <a:rPr lang="en-US" dirty="0"/>
              <a:t>UW</a:t>
            </a:r>
          </a:p>
        </p:txBody>
      </p:sp>
    </p:spTree>
    <p:extLst>
      <p:ext uri="{BB962C8B-B14F-4D97-AF65-F5344CB8AC3E}">
        <p14:creationId xmlns:p14="http://schemas.microsoft.com/office/powerpoint/2010/main" val="1075092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14</a:t>
            </a:fld>
            <a:endParaRPr lang="en-US" dirty="0"/>
          </a:p>
        </p:txBody>
      </p:sp>
    </p:spTree>
    <p:extLst>
      <p:ext uri="{BB962C8B-B14F-4D97-AF65-F5344CB8AC3E}">
        <p14:creationId xmlns:p14="http://schemas.microsoft.com/office/powerpoint/2010/main" val="1811167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Devin</a:t>
            </a:r>
          </a:p>
          <a:p>
            <a:endParaRPr lang="en-US" dirty="0">
              <a:ea typeface="Verdana"/>
            </a:endParaRPr>
          </a:p>
          <a:p>
            <a:r>
              <a:rPr lang="en-US" dirty="0">
                <a:latin typeface="Verdana"/>
                <a:ea typeface="Verdana"/>
              </a:rPr>
              <a:t>Erin, thank you for sharing the important work UW is taking on with Edify. As we wrap up, I want to highlight some key takeaways from our presentation today:</a:t>
            </a:r>
          </a:p>
          <a:p>
            <a:pPr marL="228600" indent="-228600">
              <a:buAutoNum type="arabicPeriod"/>
            </a:pPr>
            <a:endParaRPr lang="en-US" dirty="0">
              <a:latin typeface="Verdana"/>
              <a:ea typeface="Verdana"/>
            </a:endParaRPr>
          </a:p>
          <a:p>
            <a:pPr marL="228600" indent="-228600">
              <a:buAutoNum type="arabicPeriod"/>
            </a:pPr>
            <a:r>
              <a:rPr lang="en-US"/>
              <a:t>First, centralized and democratized data plays a crucial role in ensuring consistency, collaboration, and confidence across campus. When data is accessible, everyone has the tools they need to contribute meaningfully.</a:t>
            </a:r>
            <a:endParaRPr lang="en-US">
              <a:ea typeface="Verdana" panose="020B0604030504040204" pitchFamily="34" charset="0"/>
            </a:endParaRPr>
          </a:p>
          <a:p>
            <a:pPr marL="228600" indent="-228600">
              <a:buAutoNum type="arabicPeriod"/>
            </a:pPr>
            <a:r>
              <a:rPr lang="en-US" dirty="0">
                <a:latin typeface="Verdana"/>
                <a:ea typeface="Verdana"/>
              </a:rPr>
              <a:t>Second, collaboration is key to achieving this decentralization and democratization. Breaking down silos and making sure the right people have access to the right data is critical. </a:t>
            </a:r>
          </a:p>
          <a:p>
            <a:pPr marL="228600" indent="-228600">
              <a:buAutoNum type="arabicPeriod"/>
            </a:pPr>
            <a:r>
              <a:rPr lang="en-US" dirty="0">
                <a:latin typeface="Verdana"/>
                <a:ea typeface="Verdana"/>
              </a:rPr>
              <a:t>Finally, data not only informs decision-making but also sparks the strategic questions that align with and support the institution’s mission, as Erin helped highlight today. </a:t>
            </a:r>
          </a:p>
          <a:p>
            <a:endParaRPr lang="en-US" dirty="0">
              <a:ea typeface="Verdana"/>
            </a:endParaRPr>
          </a:p>
          <a:p>
            <a:endParaRPr lang="en-US" dirty="0">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15</a:t>
            </a:fld>
            <a:endParaRPr lang="en-US" dirty="0"/>
          </a:p>
        </p:txBody>
      </p:sp>
    </p:spTree>
    <p:extLst>
      <p:ext uri="{BB962C8B-B14F-4D97-AF65-F5344CB8AC3E}">
        <p14:creationId xmlns:p14="http://schemas.microsoft.com/office/powerpoint/2010/main" val="2938033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Devin</a:t>
            </a:r>
          </a:p>
          <a:p>
            <a:endParaRPr lang="en-US" dirty="0">
              <a:ea typeface="Verdana"/>
            </a:endParaRPr>
          </a:p>
          <a:p>
            <a:pPr marL="228600" indent="-228600">
              <a:buAutoNum type="arabicPeriod"/>
            </a:pPr>
            <a:endParaRPr lang="en-US" dirty="0">
              <a:latin typeface="Verdana"/>
              <a:ea typeface="Verdana"/>
            </a:endParaRPr>
          </a:p>
          <a:p>
            <a:pPr marL="228600" indent="-228600">
              <a:buAutoNum type="arabicPeriod"/>
            </a:pPr>
            <a:endParaRPr lang="en-US" dirty="0">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16</a:t>
            </a:fld>
            <a:endParaRPr lang="en-US" dirty="0"/>
          </a:p>
        </p:txBody>
      </p:sp>
    </p:spTree>
    <p:extLst>
      <p:ext uri="{BB962C8B-B14F-4D97-AF65-F5344CB8AC3E}">
        <p14:creationId xmlns:p14="http://schemas.microsoft.com/office/powerpoint/2010/main" val="1754187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Devin</a:t>
            </a:r>
          </a:p>
          <a:p>
            <a:endParaRPr lang="en-US" dirty="0">
              <a:ea typeface="Verdana"/>
            </a:endParaRPr>
          </a:p>
          <a:p>
            <a:r>
              <a:rPr lang="en-US" dirty="0"/>
              <a:t>What's next for UW x Edify? </a:t>
            </a:r>
          </a:p>
          <a:p>
            <a:r>
              <a:rPr lang="en-US" dirty="0">
                <a:latin typeface="Verdana"/>
                <a:ea typeface="Verdana"/>
              </a:rPr>
              <a:t>What were the key early wins for UW in terms of using Edify to achieve their data management goals?</a:t>
            </a:r>
          </a:p>
          <a:p>
            <a:r>
              <a:rPr lang="en-US" dirty="0">
                <a:latin typeface="Verdana"/>
                <a:ea typeface="Verdana"/>
              </a:rPr>
              <a:t>What steps is UW taking to ensure all stakeholders felt confident using the newly centralized data system?</a:t>
            </a:r>
          </a:p>
          <a:p>
            <a:endParaRPr lang="en-US" dirty="0">
              <a:ea typeface="Verdana" panose="020B0604030504040204" pitchFamily="34" charset="0"/>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17</a:t>
            </a:fld>
            <a:endParaRPr lang="en-US" dirty="0"/>
          </a:p>
        </p:txBody>
      </p:sp>
    </p:spTree>
    <p:extLst>
      <p:ext uri="{BB962C8B-B14F-4D97-AF65-F5344CB8AC3E}">
        <p14:creationId xmlns:p14="http://schemas.microsoft.com/office/powerpoint/2010/main" val="1693767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bg1"/>
                </a:solidFill>
              </a:rPr>
              <a:t>DEVIN</a:t>
            </a:r>
          </a:p>
          <a:p>
            <a:pPr>
              <a:defRPr/>
            </a:pPr>
            <a:endParaRPr lang="en-US" sz="1000" dirty="0">
              <a:solidFill>
                <a:schemeClr val="bg1"/>
              </a:solidFill>
              <a:ea typeface="Verdana"/>
            </a:endParaRPr>
          </a:p>
          <a:p>
            <a:pPr>
              <a:defRPr/>
            </a:pPr>
            <a:endParaRPr lang="en-US" sz="1000" dirty="0">
              <a:solidFill>
                <a:schemeClr val="bg1"/>
              </a:solidFill>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18</a:t>
            </a:fld>
            <a:endParaRPr lang="en-US" dirty="0"/>
          </a:p>
        </p:txBody>
      </p:sp>
    </p:spTree>
    <p:extLst>
      <p:ext uri="{BB962C8B-B14F-4D97-AF65-F5344CB8AC3E}">
        <p14:creationId xmlns:p14="http://schemas.microsoft.com/office/powerpoint/2010/main" val="4164451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tab pos="914400" algn="l"/>
              </a:tabLst>
              <a:defRPr/>
            </a:pPr>
            <a:r>
              <a:rPr lang="en-US" sz="1100" dirty="0">
                <a:effectLst/>
                <a:latin typeface="Calibri" panose="020F0502020204030204" pitchFamily="34" charset="0"/>
                <a:ea typeface="Calibri" panose="020F0502020204030204" pitchFamily="34" charset="0"/>
                <a:cs typeface="Times New Roman" panose="02020603050405020304" pitchFamily="18" charset="0"/>
              </a:rPr>
              <a:t>DEVIN</a:t>
            </a:r>
          </a:p>
        </p:txBody>
      </p:sp>
      <p:sp>
        <p:nvSpPr>
          <p:cNvPr id="4" name="Slide Number Placeholder 3"/>
          <p:cNvSpPr>
            <a:spLocks noGrp="1"/>
          </p:cNvSpPr>
          <p:nvPr>
            <p:ph type="sldNum" sz="quarter" idx="5"/>
          </p:nvPr>
        </p:nvSpPr>
        <p:spPr/>
        <p:txBody>
          <a:bodyPr/>
          <a:lstStyle/>
          <a:p>
            <a:fld id="{BF4803AB-2594-4B0A-8DC3-A3880FE8631C}" type="slidenum">
              <a:rPr lang="en-US" smtClean="0"/>
              <a:pPr/>
              <a:t>19</a:t>
            </a:fld>
            <a:endParaRPr lang="en-US" dirty="0"/>
          </a:p>
        </p:txBody>
      </p:sp>
    </p:spTree>
    <p:extLst>
      <p:ext uri="{BB962C8B-B14F-4D97-AF65-F5344CB8AC3E}">
        <p14:creationId xmlns:p14="http://schemas.microsoft.com/office/powerpoint/2010/main" val="3069556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a:latin typeface="Verdana"/>
                <a:ea typeface="Verdana"/>
              </a:rPr>
              <a:t>Devin</a:t>
            </a:r>
          </a:p>
          <a:p>
            <a:endParaRPr lang="en-US" b="1" dirty="0">
              <a:latin typeface="Verdana"/>
              <a:ea typeface="Verdana"/>
            </a:endParaRPr>
          </a:p>
          <a:p>
            <a:r>
              <a:rPr lang="en-US" dirty="0">
                <a:latin typeface="Verdana"/>
                <a:ea typeface="Verdana"/>
              </a:rPr>
              <a:t>Before we dive in today, I’d like to take a moment to introduce Ms. Erin Guthrie. I've had the pleasure of collaborating closely with Erin on some of the projects that we'll discuss later in this presentation. Erin, would you like to tell us a bit about yourself and the work you do at the </a:t>
            </a:r>
            <a:r>
              <a:rPr lang="en-US" dirty="0" err="1">
                <a:latin typeface="Verdana"/>
                <a:ea typeface="Verdana"/>
              </a:rPr>
              <a:t>Univeristy</a:t>
            </a:r>
            <a:r>
              <a:rPr lang="en-US" dirty="0">
                <a:latin typeface="Verdana"/>
                <a:ea typeface="Verdana"/>
              </a:rPr>
              <a:t> of Washington? </a:t>
            </a:r>
          </a:p>
        </p:txBody>
      </p:sp>
      <p:sp>
        <p:nvSpPr>
          <p:cNvPr id="4" name="Slide Number Placeholder 3"/>
          <p:cNvSpPr>
            <a:spLocks noGrp="1"/>
          </p:cNvSpPr>
          <p:nvPr>
            <p:ph type="sldNum" sz="quarter" idx="5"/>
          </p:nvPr>
        </p:nvSpPr>
        <p:spPr/>
        <p:txBody>
          <a:bodyPr/>
          <a:lstStyle/>
          <a:p>
            <a:fld id="{BF4803AB-2594-4B0A-8DC3-A3880FE8631C}" type="slidenum">
              <a:rPr lang="en-US" smtClean="0"/>
              <a:pPr/>
              <a:t>2</a:t>
            </a:fld>
            <a:endParaRPr lang="en-US" dirty="0"/>
          </a:p>
        </p:txBody>
      </p:sp>
    </p:spTree>
    <p:extLst>
      <p:ext uri="{BB962C8B-B14F-4D97-AF65-F5344CB8AC3E}">
        <p14:creationId xmlns:p14="http://schemas.microsoft.com/office/powerpoint/2010/main" val="933781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ea typeface="Verdana"/>
              </a:rPr>
              <a:t>Devin</a:t>
            </a:r>
            <a:endParaRPr lang="en-US" dirty="0"/>
          </a:p>
          <a:p>
            <a:endParaRPr lang="en-US" dirty="0">
              <a:latin typeface="Verdana"/>
              <a:ea typeface="Verdana"/>
            </a:endParaRPr>
          </a:p>
          <a:p>
            <a:r>
              <a:rPr lang="en-US" dirty="0">
                <a:latin typeface="Verdana"/>
                <a:ea typeface="Verdana"/>
              </a:rPr>
              <a:t>Lastly - After the session concludes, a survey will appear in your browser. Please fill that out for us so that we know how we did—we value your feedback!</a:t>
            </a:r>
            <a:endParaRPr lang="en-US" dirty="0"/>
          </a:p>
        </p:txBody>
      </p:sp>
      <p:sp>
        <p:nvSpPr>
          <p:cNvPr id="4" name="Slide Number Placeholder 3"/>
          <p:cNvSpPr>
            <a:spLocks noGrp="1"/>
          </p:cNvSpPr>
          <p:nvPr>
            <p:ph type="sldNum" sz="quarter" idx="5"/>
          </p:nvPr>
        </p:nvSpPr>
        <p:spPr/>
        <p:txBody>
          <a:bodyPr/>
          <a:lstStyle/>
          <a:p>
            <a:fld id="{BF4803AB-2594-4B0A-8DC3-A3880FE8631C}" type="slidenum">
              <a:rPr lang="en-US" smtClean="0"/>
              <a:pPr/>
              <a:t>20</a:t>
            </a:fld>
            <a:endParaRPr lang="en-US" dirty="0"/>
          </a:p>
        </p:txBody>
      </p:sp>
    </p:spTree>
    <p:extLst>
      <p:ext uri="{BB962C8B-B14F-4D97-AF65-F5344CB8AC3E}">
        <p14:creationId xmlns:p14="http://schemas.microsoft.com/office/powerpoint/2010/main" val="3939461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Verdana"/>
              </a:rPr>
              <a:t>DEVIN</a:t>
            </a:r>
          </a:p>
        </p:txBody>
      </p:sp>
      <p:sp>
        <p:nvSpPr>
          <p:cNvPr id="4" name="Slide Number Placeholder 3"/>
          <p:cNvSpPr>
            <a:spLocks noGrp="1"/>
          </p:cNvSpPr>
          <p:nvPr>
            <p:ph type="sldNum" sz="quarter" idx="5"/>
          </p:nvPr>
        </p:nvSpPr>
        <p:spPr/>
        <p:txBody>
          <a:bodyPr/>
          <a:lstStyle/>
          <a:p>
            <a:fld id="{BF4803AB-2594-4B0A-8DC3-A3880FE8631C}" type="slidenum">
              <a:rPr lang="en-US" smtClean="0"/>
              <a:pPr/>
              <a:t>21</a:t>
            </a:fld>
            <a:endParaRPr lang="en-US" dirty="0"/>
          </a:p>
        </p:txBody>
      </p:sp>
    </p:spTree>
    <p:extLst>
      <p:ext uri="{BB962C8B-B14F-4D97-AF65-F5344CB8AC3E}">
        <p14:creationId xmlns:p14="http://schemas.microsoft.com/office/powerpoint/2010/main" val="4065731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Devin</a:t>
            </a:r>
          </a:p>
          <a:p>
            <a:endParaRPr lang="en-US" dirty="0">
              <a:ea typeface="Verdana"/>
            </a:endParaRPr>
          </a:p>
          <a:p>
            <a:r>
              <a:rPr lang="en-US" dirty="0">
                <a:latin typeface="Verdana"/>
                <a:ea typeface="Verdana"/>
              </a:rPr>
              <a:t>So before we begin our discussion today, I wanted to take moment to ground everyone in the work that EAB takes part in. </a:t>
            </a:r>
          </a:p>
          <a:p>
            <a:endParaRPr lang="en-US" dirty="0">
              <a:latin typeface="Verdana"/>
              <a:ea typeface="Verdana"/>
            </a:endParaRPr>
          </a:p>
          <a:p>
            <a:r>
              <a:rPr lang="en-US" dirty="0">
                <a:latin typeface="Verdana"/>
                <a:ea typeface="Verdana"/>
              </a:rPr>
              <a:t>EAB has been supporting schools, colleges, and universities for nearly 45 years, with a team of seasoned education experts committed to being trusted partners to each institution we serve. Our mission is to empower students from kindergarten through career by helping our partners innovate and thrive, whether during times of disruption or stability.</a:t>
            </a:r>
          </a:p>
          <a:p>
            <a:endParaRPr lang="en-US" dirty="0">
              <a:latin typeface="Verdana"/>
              <a:ea typeface="Verdana"/>
            </a:endParaRPr>
          </a:p>
          <a:p>
            <a:r>
              <a:rPr lang="en-US" dirty="0">
                <a:latin typeface="Verdana"/>
                <a:ea typeface="Verdana"/>
              </a:rPr>
              <a:t>We operate across six major areas:</a:t>
            </a:r>
            <a:endParaRPr lang="en-US" dirty="0">
              <a:ea typeface="Verdana"/>
            </a:endParaRPr>
          </a:p>
          <a:p>
            <a:endParaRPr lang="en-US" dirty="0">
              <a:latin typeface="Verdana"/>
              <a:ea typeface="Verdana"/>
            </a:endParaRPr>
          </a:p>
          <a:p>
            <a:pPr marL="228600" indent="-228600">
              <a:buAutoNum type="arabicPeriod"/>
            </a:pPr>
            <a:r>
              <a:rPr lang="en-US" b="1" dirty="0">
                <a:latin typeface="Verdana"/>
                <a:ea typeface="Verdana"/>
              </a:rPr>
              <a:t>Institutional Strategy</a:t>
            </a:r>
          </a:p>
          <a:p>
            <a:pPr marL="228600" indent="-228600">
              <a:buAutoNum type="arabicPeriod"/>
            </a:pPr>
            <a:r>
              <a:rPr lang="en-US" b="1" dirty="0">
                <a:latin typeface="Verdana"/>
                <a:ea typeface="Verdana"/>
              </a:rPr>
              <a:t>Marketing and Enrollment</a:t>
            </a:r>
            <a:endParaRPr lang="en-US">
              <a:ea typeface="Verdana" panose="020B0604030504040204" pitchFamily="34" charset="0"/>
            </a:endParaRPr>
          </a:p>
          <a:p>
            <a:pPr marL="228600" indent="-228600">
              <a:buAutoNum type="arabicPeriod"/>
            </a:pPr>
            <a:r>
              <a:rPr lang="en-US" b="1" dirty="0">
                <a:latin typeface="Verdana"/>
                <a:ea typeface="Verdana"/>
              </a:rPr>
              <a:t>Graduate Marketing and Enrollment</a:t>
            </a:r>
            <a:endParaRPr lang="en-US" dirty="0">
              <a:ea typeface="Verdana" panose="020B0604030504040204" pitchFamily="34" charset="0"/>
            </a:endParaRPr>
          </a:p>
          <a:p>
            <a:pPr marL="228600" indent="-228600">
              <a:buAutoNum type="arabicPeriod"/>
            </a:pPr>
            <a:r>
              <a:rPr lang="en-US" b="1" dirty="0">
                <a:latin typeface="Verdana"/>
                <a:ea typeface="Verdana"/>
              </a:rPr>
              <a:t>Student Success</a:t>
            </a:r>
          </a:p>
          <a:p>
            <a:pPr marL="228600" indent="-228600">
              <a:buAutoNum type="arabicPeriod"/>
            </a:pPr>
            <a:r>
              <a:rPr lang="en-US" b="1" dirty="0">
                <a:latin typeface="Verdana"/>
                <a:ea typeface="Verdana"/>
              </a:rPr>
              <a:t>Advancement</a:t>
            </a:r>
            <a:endParaRPr lang="en-US">
              <a:latin typeface="Verdana"/>
              <a:ea typeface="Verdana"/>
            </a:endParaRPr>
          </a:p>
          <a:p>
            <a:r>
              <a:rPr lang="en-US" dirty="0">
                <a:latin typeface="Verdana"/>
                <a:ea typeface="Verdana"/>
              </a:rPr>
              <a:t>and </a:t>
            </a:r>
            <a:r>
              <a:rPr lang="en-US" b="1" dirty="0">
                <a:latin typeface="Verdana"/>
                <a:ea typeface="Verdana"/>
              </a:rPr>
              <a:t>Edify</a:t>
            </a:r>
            <a:r>
              <a:rPr lang="en-US" dirty="0">
                <a:latin typeface="Verdana"/>
                <a:ea typeface="Verdana"/>
              </a:rPr>
              <a:t>: Our higher education specific data warehouse </a:t>
            </a:r>
            <a:endParaRPr lang="en-US" b="1" dirty="0">
              <a:latin typeface="Verdana"/>
              <a:ea typeface="Verdana"/>
            </a:endParaRPr>
          </a:p>
          <a:p>
            <a:endParaRPr lang="en-US" dirty="0">
              <a:latin typeface="Verdana"/>
              <a:ea typeface="Verdana"/>
            </a:endParaRPr>
          </a:p>
          <a:p>
            <a:r>
              <a:rPr lang="en-US" dirty="0">
                <a:latin typeface="Verdana"/>
                <a:ea typeface="Verdana"/>
              </a:rPr>
              <a:t>In short, we aim to drive progress and lasting change for our 2,800 partners worldwide, measuring success by your outcomes.</a:t>
            </a:r>
          </a:p>
          <a:p>
            <a:endParaRPr lang="en-US" dirty="0">
              <a:latin typeface="Verdana"/>
              <a:ea typeface="Verdana"/>
            </a:endParaRPr>
          </a:p>
          <a:p>
            <a:r>
              <a:rPr lang="en-US" dirty="0">
                <a:latin typeface="Verdana"/>
                <a:ea typeface="Verdana"/>
              </a:rPr>
              <a:t>Alright - let’s jump into our presentation… </a:t>
            </a:r>
          </a:p>
          <a:p>
            <a:endParaRPr lang="en-US" dirty="0">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3</a:t>
            </a:fld>
            <a:endParaRPr lang="en-US" dirty="0"/>
          </a:p>
        </p:txBody>
      </p:sp>
    </p:spTree>
    <p:extLst>
      <p:ext uri="{BB962C8B-B14F-4D97-AF65-F5344CB8AC3E}">
        <p14:creationId xmlns:p14="http://schemas.microsoft.com/office/powerpoint/2010/main" val="538550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Devin</a:t>
            </a:r>
          </a:p>
          <a:p>
            <a:endParaRPr lang="en-US" dirty="0">
              <a:ea typeface="Verdana"/>
            </a:endParaRPr>
          </a:p>
          <a:p>
            <a:r>
              <a:rPr lang="en-US" dirty="0">
                <a:latin typeface="Verdana"/>
                <a:ea typeface="Verdana"/>
              </a:rPr>
              <a:t>To set the stage here, I'm sure that we're all away of the strong headwinds impacting higher education. Because of these - we’re seeing a renewed urgency to act based on sound, trusted data.  More specifically, our research team has identified 5 imperatives that all institutions need to grapple with if they’re to thrive across the next decade. </a:t>
            </a:r>
          </a:p>
          <a:p>
            <a:endParaRPr lang="en-US" dirty="0">
              <a:latin typeface="Verdana"/>
              <a:ea typeface="Verdana"/>
            </a:endParaRPr>
          </a:p>
          <a:p>
            <a:r>
              <a:rPr lang="en-US" dirty="0">
                <a:latin typeface="Verdana"/>
                <a:ea typeface="Verdana"/>
              </a:rPr>
              <a:t>Now where I see schools having success is when their teams are using data to make progress in each of these areas. </a:t>
            </a:r>
            <a:endParaRPr lang="en-US" dirty="0"/>
          </a:p>
          <a:p>
            <a:endParaRPr lang="en-US" dirty="0">
              <a:latin typeface="Verdana"/>
              <a:ea typeface="Verdana"/>
            </a:endParaRPr>
          </a:p>
          <a:p>
            <a:r>
              <a:rPr lang="en-US" dirty="0">
                <a:latin typeface="Verdana"/>
                <a:ea typeface="Verdana"/>
              </a:rPr>
              <a:t>For example: </a:t>
            </a:r>
          </a:p>
          <a:p>
            <a:pPr marL="171450" indent="-171450">
              <a:buFont typeface="Arial"/>
              <a:buChar char="•"/>
            </a:pPr>
            <a:r>
              <a:rPr lang="en-US" dirty="0">
                <a:latin typeface="Verdana"/>
                <a:ea typeface="Verdana"/>
              </a:rPr>
              <a:t>A VP of Enrollment </a:t>
            </a:r>
            <a:r>
              <a:rPr lang="en-US" dirty="0" err="1">
                <a:latin typeface="Verdana"/>
                <a:ea typeface="Verdana"/>
              </a:rPr>
              <a:t>Mgmt</a:t>
            </a:r>
            <a:r>
              <a:rPr lang="en-US" dirty="0">
                <a:latin typeface="Verdana"/>
                <a:ea typeface="Verdana"/>
              </a:rPr>
              <a:t> gaining a Better Understanding of Enrollment Shifts for specific student population within a larger recruiting area. </a:t>
            </a:r>
          </a:p>
          <a:p>
            <a:pPr marL="171450" indent="-171450">
              <a:buFont typeface="Arial"/>
              <a:buChar char="•"/>
            </a:pPr>
            <a:r>
              <a:rPr lang="en-US" dirty="0">
                <a:latin typeface="Verdana"/>
                <a:ea typeface="Verdana"/>
              </a:rPr>
              <a:t>Or a Provost that can better understand the academic needs of incoming freshman to deploy early interventions in support of student readiness. </a:t>
            </a:r>
          </a:p>
          <a:p>
            <a:pPr marL="171450" indent="-171450">
              <a:buFont typeface="Arial"/>
              <a:buChar char="•"/>
            </a:pPr>
            <a:endParaRPr lang="en-US" dirty="0">
              <a:latin typeface="Verdana"/>
              <a:ea typeface="Verdana"/>
            </a:endParaRPr>
          </a:p>
          <a:p>
            <a:pPr marL="171450" indent="-171450">
              <a:buFont typeface="Arial"/>
              <a:buChar char="•"/>
            </a:pPr>
            <a:endParaRPr lang="en-US" dirty="0">
              <a:latin typeface="Verdana"/>
              <a:ea typeface="Verdana"/>
            </a:endParaRPr>
          </a:p>
          <a:p>
            <a:r>
              <a:rPr lang="en-US" dirty="0">
                <a:latin typeface="Verdana"/>
                <a:ea typeface="Verdana"/>
              </a:rPr>
              <a:t>Lastly, we’re increasingly hearing that institutions have begun to recognize the need to get their data house in order if they’re ever going to leverage AI. Because the truth is - whenever your institution decides to leverage AI tools, well-organized, de-siloed, validated data is going to be a prerequisite. Without it, you risk accelerating bad decision-making for your institution. </a:t>
            </a:r>
          </a:p>
          <a:p>
            <a:endParaRPr lang="en-US" dirty="0">
              <a:latin typeface="Verdana"/>
              <a:ea typeface="Verdana"/>
            </a:endParaRPr>
          </a:p>
          <a:p>
            <a:r>
              <a:rPr lang="en-US" dirty="0">
                <a:latin typeface="Verdana"/>
                <a:ea typeface="Verdana"/>
              </a:rPr>
              <a:t>But the reality is that most schools struggle to turn data into action – especially when it comes to these strategic imperatives. </a:t>
            </a:r>
            <a:endParaRPr lang="en-US" dirty="0"/>
          </a:p>
          <a:p>
            <a:endParaRPr lang="en-US" dirty="0">
              <a:latin typeface="Verdana"/>
              <a:ea typeface="Verdana"/>
            </a:endParaRPr>
          </a:p>
          <a:p>
            <a:endParaRPr lang="en-US" dirty="0">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4</a:t>
            </a:fld>
            <a:endParaRPr lang="en-US" dirty="0"/>
          </a:p>
        </p:txBody>
      </p:sp>
    </p:spTree>
    <p:extLst>
      <p:ext uri="{BB962C8B-B14F-4D97-AF65-F5344CB8AC3E}">
        <p14:creationId xmlns:p14="http://schemas.microsoft.com/office/powerpoint/2010/main" val="312581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Devin</a:t>
            </a:r>
          </a:p>
          <a:p>
            <a:endParaRPr lang="en-US" dirty="0">
              <a:ea typeface="Verdana"/>
            </a:endParaRPr>
          </a:p>
          <a:p>
            <a:r>
              <a:rPr lang="en-US"/>
              <a:t>So, this is where EAB higher education data warehouse solution comes in: </a:t>
            </a:r>
          </a:p>
          <a:p>
            <a:endParaRPr lang="en-US" dirty="0">
              <a:ea typeface="Verdana"/>
            </a:endParaRPr>
          </a:p>
          <a:p>
            <a:endParaRPr lang="en-US" dirty="0">
              <a:ea typeface="Verdana"/>
            </a:endParaRPr>
          </a:p>
          <a:p>
            <a:r>
              <a:rPr lang="en-US" dirty="0">
                <a:latin typeface="Verdana"/>
                <a:ea typeface="Verdana"/>
              </a:rPr>
              <a:t>At a high level, Edify, does three things:</a:t>
            </a:r>
          </a:p>
          <a:p>
            <a:endParaRPr lang="en-US" dirty="0">
              <a:latin typeface="Verdana"/>
              <a:ea typeface="Verdana"/>
            </a:endParaRPr>
          </a:p>
          <a:p>
            <a:pPr marL="171450" indent="-171450">
              <a:buFont typeface="Arial"/>
              <a:buChar char="•"/>
            </a:pPr>
            <a:r>
              <a:rPr lang="en-US" dirty="0">
                <a:latin typeface="Verdana"/>
                <a:ea typeface="Verdana"/>
              </a:rPr>
              <a:t>First, we establish integrations to your core source systems. We have a library of pre-built connectors to the most common source systems in higher ed, which makes this process efficient and low lift on your IT team. The data comes into Edify in </a:t>
            </a:r>
            <a:r>
              <a:rPr lang="en-US" dirty="0" err="1">
                <a:latin typeface="Verdana"/>
                <a:ea typeface="Verdana"/>
              </a:rPr>
              <a:t>it’s</a:t>
            </a:r>
            <a:r>
              <a:rPr lang="en-US" dirty="0">
                <a:latin typeface="Verdana"/>
                <a:ea typeface="Verdana"/>
              </a:rPr>
              <a:t> raw state and you can select the refresh cadence for each source. Is it nightly, is it every 15min?</a:t>
            </a:r>
          </a:p>
          <a:p>
            <a:pPr marL="171450" indent="-171450">
              <a:buFont typeface="Arial"/>
              <a:buChar char="•"/>
            </a:pPr>
            <a:endParaRPr lang="en-US" dirty="0">
              <a:latin typeface="Verdana"/>
              <a:ea typeface="Verdana"/>
            </a:endParaRPr>
          </a:p>
          <a:p>
            <a:pPr marL="171450" indent="-171450">
              <a:buFont typeface="Arial"/>
              <a:buChar char="•"/>
            </a:pPr>
            <a:r>
              <a:rPr lang="en-US" dirty="0">
                <a:latin typeface="Verdana"/>
                <a:ea typeface="Verdana"/>
              </a:rPr>
              <a:t>Next, we’re transforming that ingested data into an out-of-the-box, higher-ed specific data model. This is where we start to create a unified, trusted data set. And we’re not just talking about student data here. It’s finance, enrollment, HR, advancement data. Each entity in the model comes loaded with a plain language data definition, and the requisite SQL transformations. Importantly, while the model is out of the box, it is fully extensible, customizable, and transparent. </a:t>
            </a:r>
          </a:p>
          <a:p>
            <a:pPr marL="171450" indent="-171450">
              <a:buFont typeface="Arial"/>
              <a:buChar char="•"/>
            </a:pPr>
            <a:endParaRPr lang="en-US" dirty="0">
              <a:latin typeface="Verdana"/>
              <a:ea typeface="Verdana"/>
            </a:endParaRPr>
          </a:p>
          <a:p>
            <a:pPr marL="171450" indent="-171450">
              <a:buFont typeface="Arial"/>
              <a:buChar char="•"/>
            </a:pPr>
            <a:r>
              <a:rPr lang="en-US" dirty="0">
                <a:latin typeface="Verdana"/>
                <a:ea typeface="Verdana"/>
              </a:rPr>
              <a:t>So now that we have data flowing in, it’s well governed… now we can use that data for reporting and analytics. A few options here:</a:t>
            </a:r>
          </a:p>
          <a:p>
            <a:pPr marL="171450" indent="-171450">
              <a:buFont typeface="Arial"/>
              <a:buChar char="•"/>
            </a:pPr>
            <a:endParaRPr lang="en-US" dirty="0">
              <a:latin typeface="Verdana"/>
              <a:ea typeface="Verdana"/>
            </a:endParaRPr>
          </a:p>
          <a:p>
            <a:pPr marL="628650" lvl="1" indent="-171450">
              <a:buFont typeface="Arial"/>
              <a:buChar char="•"/>
            </a:pPr>
            <a:r>
              <a:rPr lang="en-US" dirty="0">
                <a:latin typeface="Verdana"/>
                <a:ea typeface="Verdana"/>
              </a:rPr>
              <a:t>Within Edify, there’s a full reporting and visualization suite that allows for no-code report building and dashboard creation. This can be done with or without AI. When using AI, our “Query Assist” tool lets you ask a plain language prompt to generate queries and get answers to stakeholders in a matter of minutes. </a:t>
            </a:r>
          </a:p>
          <a:p>
            <a:pPr marL="628650" lvl="1" indent="-171450">
              <a:buFont typeface="Arial"/>
              <a:buChar char="•"/>
            </a:pPr>
            <a:endParaRPr lang="en-US" dirty="0">
              <a:latin typeface="Verdana"/>
              <a:ea typeface="Verdana"/>
            </a:endParaRPr>
          </a:p>
          <a:p>
            <a:pPr marL="628650" lvl="1" indent="-171450">
              <a:buFont typeface="Arial"/>
              <a:buChar char="•"/>
            </a:pPr>
            <a:r>
              <a:rPr lang="en-US" dirty="0">
                <a:latin typeface="Verdana"/>
                <a:ea typeface="Verdana"/>
              </a:rPr>
              <a:t>As part of that BI environment, partners can take advantage of our pre-built analytic templates – we call them Accelerators. Each </a:t>
            </a:r>
            <a:r>
              <a:rPr lang="en-US" i="1" dirty="0">
                <a:latin typeface="Verdana"/>
                <a:ea typeface="Verdana"/>
              </a:rPr>
              <a:t>Accelerator</a:t>
            </a:r>
            <a:r>
              <a:rPr lang="en-US" dirty="0">
                <a:latin typeface="Verdana"/>
                <a:ea typeface="Verdana"/>
              </a:rPr>
              <a:t> stems from our decades-worth of research into higher ed and focuses on a core issue. For example, optimizing course planning or looking at strategic enrollment management. Each Accelerator is 80% out of the box, with the remaining 20% customizable.   </a:t>
            </a:r>
          </a:p>
          <a:p>
            <a:pPr marL="628650" lvl="1" indent="-171450">
              <a:buFont typeface="Arial"/>
              <a:buChar char="•"/>
            </a:pPr>
            <a:endParaRPr lang="en-US" dirty="0">
              <a:latin typeface="Verdana"/>
              <a:ea typeface="Verdana"/>
            </a:endParaRPr>
          </a:p>
          <a:p>
            <a:pPr marL="628650" lvl="1" indent="-171450">
              <a:buFont typeface="Arial"/>
              <a:buChar char="•"/>
            </a:pPr>
            <a:r>
              <a:rPr lang="en-US" dirty="0">
                <a:latin typeface="Verdana"/>
                <a:ea typeface="Verdana"/>
              </a:rPr>
              <a:t>And lastly, you can point Edify at the reporting tool of your choice. For example, if you’re using </a:t>
            </a:r>
            <a:r>
              <a:rPr lang="en-US" dirty="0" err="1">
                <a:latin typeface="Verdana"/>
                <a:ea typeface="Verdana"/>
              </a:rPr>
              <a:t>PowerBI</a:t>
            </a:r>
            <a:r>
              <a:rPr lang="en-US" dirty="0">
                <a:latin typeface="Verdana"/>
                <a:ea typeface="Verdana"/>
              </a:rPr>
              <a:t> or Tableau – great! Feel free to keep using those tools, but now it’s fed by a curated data set. </a:t>
            </a:r>
          </a:p>
          <a:p>
            <a:pPr marL="628650" lvl="1" indent="-171450">
              <a:buFont typeface="Arial"/>
              <a:buChar char="•"/>
            </a:pPr>
            <a:endParaRPr lang="en-US" dirty="0">
              <a:latin typeface="Verdana"/>
              <a:ea typeface="Verdana"/>
            </a:endParaRPr>
          </a:p>
          <a:p>
            <a:pPr lvl="1"/>
            <a:r>
              <a:rPr lang="en-US"/>
              <a:t>Now at the bottom of this slide you see two foundational elements of Edify. First is our investment in AI. When we flip on our AI features, we’re able to return better-informed responses, more accurate answers, better predictions because your data warehouse includes MORE than just the data. It’s also the higher ed data definitions, the lineage, the context for how folks like to pull reports. </a:t>
            </a:r>
          </a:p>
          <a:p>
            <a:pPr lvl="1"/>
            <a:r>
              <a:rPr lang="en-US"/>
              <a:t>And lastly, is our professional services team. They </a:t>
            </a:r>
            <a:r>
              <a:rPr lang="en-US" b="1"/>
              <a:t>operate as an extension of your staff [which Erin will go into during this presentation]</a:t>
            </a:r>
            <a:r>
              <a:rPr lang="en-US"/>
              <a:t>. You have access to our data scientists, data engineers, integration specialists. These are the folks that will deploy your Edify platform in concert with your team and implement scoped projects. </a:t>
            </a:r>
          </a:p>
          <a:p>
            <a:pPr lvl="1"/>
            <a:r>
              <a:rPr lang="en-US" dirty="0">
                <a:latin typeface="Verdana"/>
                <a:ea typeface="Verdana"/>
              </a:rPr>
              <a:t> </a:t>
            </a:r>
          </a:p>
          <a:p>
            <a:endParaRPr lang="en-US" dirty="0">
              <a:ea typeface="Verdana"/>
            </a:endParaRPr>
          </a:p>
        </p:txBody>
      </p:sp>
      <p:sp>
        <p:nvSpPr>
          <p:cNvPr id="4" name="Slide Number Placeholder 3"/>
          <p:cNvSpPr>
            <a:spLocks noGrp="1"/>
          </p:cNvSpPr>
          <p:nvPr>
            <p:ph type="sldNum" sz="quarter" idx="10"/>
          </p:nvPr>
        </p:nvSpPr>
        <p:spPr/>
        <p:txBody>
          <a:bodyPr/>
          <a:lstStyle/>
          <a:p>
            <a:fld id="{C201E82D-A42D-44C1-B6FE-B15E8F78A2BE}" type="slidenum">
              <a:rPr lang="en-US" smtClean="0"/>
              <a:t>5</a:t>
            </a:fld>
            <a:endParaRPr lang="en-US"/>
          </a:p>
        </p:txBody>
      </p:sp>
    </p:spTree>
    <p:extLst>
      <p:ext uri="{BB962C8B-B14F-4D97-AF65-F5344CB8AC3E}">
        <p14:creationId xmlns:p14="http://schemas.microsoft.com/office/powerpoint/2010/main" val="3629376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Devin</a:t>
            </a:r>
          </a:p>
          <a:p>
            <a:endParaRPr lang="en-US" dirty="0">
              <a:ea typeface="Verdana"/>
            </a:endParaRPr>
          </a:p>
          <a:p>
            <a:r>
              <a:rPr lang="en-US" dirty="0">
                <a:latin typeface="Verdana"/>
                <a:ea typeface="Verdana"/>
              </a:rPr>
              <a:t>So now that we've discussed a bit about Edify, I'd like to turn it over the Erin to give us some background about the University of Washington and how they have been using Edify thus far in their partnership. Erin, would you like to tell us a little </a:t>
            </a:r>
            <a:r>
              <a:rPr lang="en-US" dirty="0" err="1">
                <a:latin typeface="Verdana"/>
                <a:ea typeface="Verdana"/>
              </a:rPr>
              <a:t>ore</a:t>
            </a:r>
            <a:r>
              <a:rPr lang="en-US" dirty="0">
                <a:latin typeface="Verdana"/>
                <a:ea typeface="Verdana"/>
              </a:rPr>
              <a:t> about U-dub?</a:t>
            </a:r>
            <a:endParaRPr lang="en-US" dirty="0">
              <a:ea typeface="Verdana"/>
            </a:endParaRPr>
          </a:p>
        </p:txBody>
      </p:sp>
      <p:sp>
        <p:nvSpPr>
          <p:cNvPr id="4" name="Slide Number Placeholder 3"/>
          <p:cNvSpPr>
            <a:spLocks noGrp="1"/>
          </p:cNvSpPr>
          <p:nvPr>
            <p:ph type="sldNum" sz="quarter" idx="5"/>
          </p:nvPr>
        </p:nvSpPr>
        <p:spPr/>
        <p:txBody>
          <a:bodyPr/>
          <a:lstStyle/>
          <a:p>
            <a:fld id="{BF4803AB-2594-4B0A-8DC3-A3880FE8631C}" type="slidenum">
              <a:rPr lang="en-US" smtClean="0"/>
              <a:pPr/>
              <a:t>6</a:t>
            </a:fld>
            <a:endParaRPr lang="en-US" dirty="0"/>
          </a:p>
        </p:txBody>
      </p:sp>
    </p:spTree>
    <p:extLst>
      <p:ext uri="{BB962C8B-B14F-4D97-AF65-F5344CB8AC3E}">
        <p14:creationId xmlns:p14="http://schemas.microsoft.com/office/powerpoint/2010/main" val="341707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7</a:t>
            </a:fld>
            <a:endParaRPr lang="en-US" dirty="0"/>
          </a:p>
        </p:txBody>
      </p:sp>
    </p:spTree>
    <p:extLst>
      <p:ext uri="{BB962C8B-B14F-4D97-AF65-F5344CB8AC3E}">
        <p14:creationId xmlns:p14="http://schemas.microsoft.com/office/powerpoint/2010/main" val="2774519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8</a:t>
            </a:fld>
            <a:endParaRPr lang="en-US" dirty="0"/>
          </a:p>
        </p:txBody>
      </p:sp>
    </p:spTree>
    <p:extLst>
      <p:ext uri="{BB962C8B-B14F-4D97-AF65-F5344CB8AC3E}">
        <p14:creationId xmlns:p14="http://schemas.microsoft.com/office/powerpoint/2010/main" val="3002605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UW</a:t>
            </a:r>
          </a:p>
        </p:txBody>
      </p:sp>
      <p:sp>
        <p:nvSpPr>
          <p:cNvPr id="4" name="Slide Number Placeholder 3"/>
          <p:cNvSpPr>
            <a:spLocks noGrp="1"/>
          </p:cNvSpPr>
          <p:nvPr>
            <p:ph type="sldNum" sz="quarter" idx="5"/>
          </p:nvPr>
        </p:nvSpPr>
        <p:spPr/>
        <p:txBody>
          <a:bodyPr/>
          <a:lstStyle/>
          <a:p>
            <a:fld id="{BF4803AB-2594-4B0A-8DC3-A3880FE8631C}" type="slidenum">
              <a:rPr lang="en-US" smtClean="0"/>
              <a:pPr/>
              <a:t>9</a:t>
            </a:fld>
            <a:endParaRPr lang="en-US" dirty="0"/>
          </a:p>
        </p:txBody>
      </p:sp>
    </p:spTree>
    <p:extLst>
      <p:ext uri="{BB962C8B-B14F-4D97-AF65-F5344CB8AC3E}">
        <p14:creationId xmlns:p14="http://schemas.microsoft.com/office/powerpoint/2010/main" val="37970222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slideMaster" Target="../slideMasters/slideMaster1.xml"/><Relationship Id="rId1" Type="http://schemas.openxmlformats.org/officeDocument/2006/relationships/tags" Target="../tags/tag16.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png"/><Relationship Id="rId9"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6.pn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slideMaster" Target="../slideMasters/slideMaster1.xml"/><Relationship Id="rId16" Type="http://schemas.openxmlformats.org/officeDocument/2006/relationships/image" Target="../media/image34.png"/><Relationship Id="rId1" Type="http://schemas.openxmlformats.org/officeDocument/2006/relationships/tags" Target="../tags/tag17.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svg"/><Relationship Id="rId14" Type="http://schemas.openxmlformats.org/officeDocument/2006/relationships/image" Target="../media/image32.png"/></Relationships>
</file>

<file path=ppt/slideLayouts/_rels/slideLayout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chart" Target="../charts/chart3.xml"/><Relationship Id="rId4" Type="http://schemas.openxmlformats.org/officeDocument/2006/relationships/chart" Target="../charts/chart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6.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Instructions">
    <p:bg bwMode="gray">
      <p:bgRef idx="1001">
        <a:schemeClr val="bg1"/>
      </p:bgRef>
    </p:bg>
    <p:spTree>
      <p:nvGrpSpPr>
        <p:cNvPr id="1" name=""/>
        <p:cNvGrpSpPr/>
        <p:nvPr/>
      </p:nvGrpSpPr>
      <p:grpSpPr>
        <a:xfrm>
          <a:off x="0" y="0"/>
          <a:ext cx="0" cy="0"/>
          <a:chOff x="0" y="0"/>
          <a:chExt cx="0" cy="0"/>
        </a:xfrm>
      </p:grpSpPr>
      <p:sp>
        <p:nvSpPr>
          <p:cNvPr id="20" name="Green box - decorative">
            <a:extLst>
              <a:ext uri="{FF2B5EF4-FFF2-40B4-BE49-F238E27FC236}">
                <a16:creationId xmlns:a16="http://schemas.microsoft.com/office/drawing/2014/main" id="{E60E0351-67B3-E84D-8894-ECEC0C2D66D5}"/>
              </a:ext>
              <a:ext uri="{C183D7F6-B498-43B3-948B-1728B52AA6E4}">
                <adec:decorative xmlns:adec="http://schemas.microsoft.com/office/drawing/2017/decorative" val="1"/>
              </a:ext>
            </a:extLst>
          </p:cNvPr>
          <p:cNvSpPr/>
          <p:nvPr userDrawn="1"/>
        </p:nvSpPr>
        <p:spPr bwMode="gray">
          <a:xfrm>
            <a:off x="2494429" y="2978523"/>
            <a:ext cx="3906371" cy="1822077"/>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Blue box - decorative">
            <a:extLst>
              <a:ext uri="{FF2B5EF4-FFF2-40B4-BE49-F238E27FC236}">
                <a16:creationId xmlns:a16="http://schemas.microsoft.com/office/drawing/2014/main" id="{06E0381F-5CDC-E548-A9CB-7C4CF3DDB074}"/>
              </a:ext>
              <a:ext uri="{C183D7F6-B498-43B3-948B-1728B52AA6E4}">
                <adec:decorative xmlns:adec="http://schemas.microsoft.com/office/drawing/2017/decorative" val="1"/>
              </a:ext>
            </a:extLst>
          </p:cNvPr>
          <p:cNvSpPr/>
          <p:nvPr userDrawn="1"/>
        </p:nvSpPr>
        <p:spPr bwMode="gray">
          <a:xfrm>
            <a:off x="-1" y="0"/>
            <a:ext cx="2576223" cy="4800601"/>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cxnSp>
        <p:nvCxnSpPr>
          <p:cNvPr id="22" name="Line - decorative">
            <a:extLst>
              <a:ext uri="{FF2B5EF4-FFF2-40B4-BE49-F238E27FC236}">
                <a16:creationId xmlns:a16="http://schemas.microsoft.com/office/drawing/2014/main" id="{42C0DFF2-3AB7-CC49-912C-1E28B88E8379}"/>
              </a:ext>
              <a:ext uri="{C183D7F6-B498-43B3-948B-1728B52AA6E4}">
                <adec:decorative xmlns:adec="http://schemas.microsoft.com/office/drawing/2017/decorative" val="1"/>
              </a:ext>
            </a:extLst>
          </p:cNvPr>
          <p:cNvCxnSpPr>
            <a:cxnSpLocks/>
          </p:cNvCxnSpPr>
          <p:nvPr userDrawn="1"/>
        </p:nvCxnSpPr>
        <p:spPr bwMode="gray">
          <a:xfrm>
            <a:off x="268700" y="2490160"/>
            <a:ext cx="198424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191928D3-8700-E345-981B-6108E298F94E}"/>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3166154" y="761673"/>
            <a:ext cx="2562920" cy="1922189"/>
          </a:xfrm>
          <a:prstGeom prst="rect">
            <a:avLst/>
          </a:prstGeom>
          <a:ln w="12700">
            <a:solidFill>
              <a:schemeClr val="accent1"/>
            </a:solidFill>
          </a:ln>
        </p:spPr>
      </p:pic>
      <p:grpSp>
        <p:nvGrpSpPr>
          <p:cNvPr id="24" name="Group 23">
            <a:extLst>
              <a:ext uri="{FF2B5EF4-FFF2-40B4-BE49-F238E27FC236}">
                <a16:creationId xmlns:a16="http://schemas.microsoft.com/office/drawing/2014/main" id="{70BE0799-E276-B541-811B-43C8D4A26B82}"/>
              </a:ext>
              <a:ext uri="{C183D7F6-B498-43B3-948B-1728B52AA6E4}">
                <adec:decorative xmlns:adec="http://schemas.microsoft.com/office/drawing/2017/decorative" val="1"/>
              </a:ext>
            </a:extLst>
          </p:cNvPr>
          <p:cNvGrpSpPr/>
          <p:nvPr userDrawn="1"/>
        </p:nvGrpSpPr>
        <p:grpSpPr>
          <a:xfrm>
            <a:off x="6628099" y="3313115"/>
            <a:ext cx="1070342" cy="1487486"/>
            <a:chOff x="6628099" y="3491523"/>
            <a:chExt cx="922919" cy="1282608"/>
          </a:xfrm>
        </p:grpSpPr>
        <p:sp>
          <p:nvSpPr>
            <p:cNvPr id="25" name="Rectangle 24">
              <a:extLst>
                <a:ext uri="{FF2B5EF4-FFF2-40B4-BE49-F238E27FC236}">
                  <a16:creationId xmlns:a16="http://schemas.microsoft.com/office/drawing/2014/main" id="{733C428A-296C-7E47-BC5C-DEB7AA47B125}"/>
                </a:ext>
              </a:extLst>
            </p:cNvPr>
            <p:cNvSpPr/>
            <p:nvPr userDrawn="1"/>
          </p:nvSpPr>
          <p:spPr bwMode="gray">
            <a:xfrm>
              <a:off x="6628099" y="3491523"/>
              <a:ext cx="922919" cy="1282608"/>
            </a:xfrm>
            <a:prstGeom prst="rect">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27" name="Picture 26" descr="A screenshot of a cell phone&#10;&#10;Description automatically generated">
              <a:extLst>
                <a:ext uri="{FF2B5EF4-FFF2-40B4-BE49-F238E27FC236}">
                  <a16:creationId xmlns:a16="http://schemas.microsoft.com/office/drawing/2014/main" id="{51F19827-BFA2-FC4C-8C94-60955AEC38AE}"/>
                </a:ext>
              </a:extLst>
            </p:cNvPr>
            <p:cNvPicPr>
              <a:picLocks noChangeAspect="1"/>
            </p:cNvPicPr>
            <p:nvPr userDrawn="1"/>
          </p:nvPicPr>
          <p:blipFill>
            <a:blip r:embed="rId3"/>
            <a:stretch>
              <a:fillRect/>
            </a:stretch>
          </p:blipFill>
          <p:spPr>
            <a:xfrm>
              <a:off x="6719447" y="3547322"/>
              <a:ext cx="731520" cy="548640"/>
            </a:xfrm>
            <a:prstGeom prst="rect">
              <a:avLst/>
            </a:prstGeom>
            <a:ln w="12700">
              <a:noFill/>
            </a:ln>
          </p:spPr>
        </p:pic>
        <p:pic>
          <p:nvPicPr>
            <p:cNvPr id="32" name="Picture 31" descr="A screenshot of a cell phone&#10;&#10;Description automatically generated">
              <a:extLst>
                <a:ext uri="{FF2B5EF4-FFF2-40B4-BE49-F238E27FC236}">
                  <a16:creationId xmlns:a16="http://schemas.microsoft.com/office/drawing/2014/main" id="{BFFD36CC-7FF9-E24D-B9C2-F9F97C8492F4}"/>
                </a:ext>
              </a:extLst>
            </p:cNvPr>
            <p:cNvPicPr>
              <a:picLocks noChangeAspect="1"/>
            </p:cNvPicPr>
            <p:nvPr userDrawn="1"/>
          </p:nvPicPr>
          <p:blipFill>
            <a:blip r:embed="rId4"/>
            <a:stretch>
              <a:fillRect/>
            </a:stretch>
          </p:blipFill>
          <p:spPr>
            <a:xfrm>
              <a:off x="6719447" y="4179514"/>
              <a:ext cx="731520" cy="549240"/>
            </a:xfrm>
            <a:prstGeom prst="rect">
              <a:avLst/>
            </a:prstGeom>
          </p:spPr>
        </p:pic>
      </p:grpSp>
      <p:pic>
        <p:nvPicPr>
          <p:cNvPr id="34" name="EAB logo">
            <a:extLst>
              <a:ext uri="{FF2B5EF4-FFF2-40B4-BE49-F238E27FC236}">
                <a16:creationId xmlns:a16="http://schemas.microsoft.com/office/drawing/2014/main" id="{DCEBAC1A-3DB1-BB4D-8C24-A231E3F3D05A}"/>
              </a:ext>
              <a:ext uri="{C183D7F6-B498-43B3-948B-1728B52AA6E4}">
                <adec:decorative xmlns:adec="http://schemas.microsoft.com/office/drawing/2017/decorative" val="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271464" y="761673"/>
            <a:ext cx="1244214" cy="477850"/>
          </a:xfrm>
          <a:prstGeom prst="rect">
            <a:avLst/>
          </a:prstGeom>
        </p:spPr>
      </p:pic>
      <p:sp>
        <p:nvSpPr>
          <p:cNvPr id="47" name="Template edition">
            <a:extLst>
              <a:ext uri="{FF2B5EF4-FFF2-40B4-BE49-F238E27FC236}">
                <a16:creationId xmlns:a16="http://schemas.microsoft.com/office/drawing/2014/main" id="{6F5E0118-C46E-3348-9DAE-9B50CD5DC66C}"/>
              </a:ext>
              <a:ext uri="{C183D7F6-B498-43B3-948B-1728B52AA6E4}">
                <adec:decorative xmlns:adec="http://schemas.microsoft.com/office/drawing/2017/decorative" val="0"/>
              </a:ext>
            </a:extLst>
          </p:cNvPr>
          <p:cNvSpPr/>
          <p:nvPr userDrawn="1"/>
        </p:nvSpPr>
        <p:spPr bwMode="gray">
          <a:xfrm>
            <a:off x="0" y="1294"/>
            <a:ext cx="6400800" cy="477843"/>
          </a:xfrm>
          <a:prstGeom prst="rect">
            <a:avLst/>
          </a:prstGeom>
          <a:solidFill>
            <a:srgbClr val="FFFF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spcBef>
                <a:spcPts val="500"/>
              </a:spcBef>
            </a:pPr>
            <a:r>
              <a:rPr lang="en-US" sz="1400" b="1" dirty="0">
                <a:solidFill>
                  <a:sysClr val="windowText" lastClr="000000"/>
                </a:solidFill>
              </a:rPr>
              <a:t>               May 2022 </a:t>
            </a:r>
            <a:r>
              <a:rPr lang="en-US" sz="1400" b="1" baseline="0" dirty="0">
                <a:solidFill>
                  <a:sysClr val="windowText" lastClr="000000"/>
                </a:solidFill>
              </a:rPr>
              <a:t>Edition</a:t>
            </a:r>
            <a:endParaRPr lang="en-US" sz="1400" b="1" dirty="0">
              <a:solidFill>
                <a:sysClr val="windowText" lastClr="000000"/>
              </a:solidFill>
            </a:endParaRPr>
          </a:p>
        </p:txBody>
      </p:sp>
      <p:sp>
        <p:nvSpPr>
          <p:cNvPr id="48" name="Slide title">
            <a:extLst>
              <a:ext uri="{FF2B5EF4-FFF2-40B4-BE49-F238E27FC236}">
                <a16:creationId xmlns:a16="http://schemas.microsoft.com/office/drawing/2014/main" id="{B0915DD3-35CC-9E43-807D-2361F15C88E1}"/>
              </a:ext>
            </a:extLst>
          </p:cNvPr>
          <p:cNvSpPr txBox="1"/>
          <p:nvPr userDrawn="1"/>
        </p:nvSpPr>
        <p:spPr bwMode="gray">
          <a:xfrm>
            <a:off x="264105" y="1605894"/>
            <a:ext cx="2068331" cy="784830"/>
          </a:xfrm>
          <a:prstGeom prst="rect">
            <a:avLst/>
          </a:prstGeom>
          <a:noFill/>
        </p:spPr>
        <p:txBody>
          <a:bodyPr wrap="square" lIns="0" tIns="0" rIns="0" bIns="0" rtlCol="0">
            <a:spAutoFit/>
          </a:bodyPr>
          <a:lstStyle/>
          <a:p>
            <a:pPr algn="l">
              <a:spcBef>
                <a:spcPts val="500"/>
              </a:spcBef>
            </a:pPr>
            <a:r>
              <a:rPr lang="en-US" sz="2000" b="0" dirty="0">
                <a:solidFill>
                  <a:schemeClr val="bg1"/>
                </a:solidFill>
              </a:rPr>
              <a:t>Presentation Template 4x3 </a:t>
            </a:r>
            <a:r>
              <a:rPr lang="en-US" sz="1100" b="0" dirty="0">
                <a:solidFill>
                  <a:schemeClr val="bg1"/>
                </a:solidFill>
              </a:rPr>
              <a:t>(7"x5.25")</a:t>
            </a:r>
            <a:endParaRPr lang="en-US" sz="2000" b="0" dirty="0">
              <a:solidFill>
                <a:schemeClr val="bg1"/>
              </a:solidFill>
            </a:endParaRPr>
          </a:p>
        </p:txBody>
      </p:sp>
      <p:sp>
        <p:nvSpPr>
          <p:cNvPr id="49" name="Bullets">
            <a:extLst>
              <a:ext uri="{FF2B5EF4-FFF2-40B4-BE49-F238E27FC236}">
                <a16:creationId xmlns:a16="http://schemas.microsoft.com/office/drawing/2014/main" id="{8C72C8AD-4A09-7543-A8B2-9A2DE2217091}"/>
              </a:ext>
            </a:extLst>
          </p:cNvPr>
          <p:cNvSpPr txBox="1"/>
          <p:nvPr userDrawn="1"/>
        </p:nvSpPr>
        <p:spPr bwMode="gray">
          <a:xfrm>
            <a:off x="277812" y="2632329"/>
            <a:ext cx="2020597" cy="1277273"/>
          </a:xfrm>
          <a:prstGeom prst="rect">
            <a:avLst/>
          </a:prstGeom>
          <a:noFill/>
        </p:spPr>
        <p:txBody>
          <a:bodyPr wrap="square" lIns="0" tIns="0" rIns="0" bIns="0" rtlCol="0">
            <a:spAutoFit/>
          </a:bodyPr>
          <a:lstStyle/>
          <a:p>
            <a:pPr marL="0" indent="0">
              <a:spcBef>
                <a:spcPts val="400"/>
              </a:spcBef>
              <a:buFont typeface="Arial" panose="020B0604020202020204" pitchFamily="34" charset="0"/>
              <a:buNone/>
            </a:pPr>
            <a:r>
              <a:rPr lang="pt-BR" sz="900" b="1" dirty="0" err="1">
                <a:solidFill>
                  <a:schemeClr val="bg1"/>
                </a:solidFill>
              </a:rPr>
              <a:t>All</a:t>
            </a:r>
            <a:r>
              <a:rPr lang="pt-BR" sz="900" b="1" dirty="0">
                <a:solidFill>
                  <a:schemeClr val="bg1"/>
                </a:solidFill>
              </a:rPr>
              <a:t> </a:t>
            </a:r>
            <a:r>
              <a:rPr lang="pt-BR" sz="900" b="1" dirty="0" err="1">
                <a:solidFill>
                  <a:schemeClr val="bg1"/>
                </a:solidFill>
              </a:rPr>
              <a:t>presentations</a:t>
            </a:r>
            <a:r>
              <a:rPr lang="pt-BR" sz="900" b="1" dirty="0">
                <a:solidFill>
                  <a:schemeClr val="bg1"/>
                </a:solidFill>
              </a:rPr>
              <a:t>:</a:t>
            </a:r>
          </a:p>
          <a:p>
            <a:pPr marL="230188" lvl="0" indent="-112713">
              <a:spcBef>
                <a:spcPts val="400"/>
              </a:spcBef>
              <a:buFont typeface="Arial" panose="020B0604020202020204" pitchFamily="34" charset="0"/>
              <a:buChar char="•"/>
            </a:pPr>
            <a:r>
              <a:rPr lang="en-US" sz="900" dirty="0">
                <a:solidFill>
                  <a:schemeClr val="bg1"/>
                </a:solidFill>
              </a:rPr>
              <a:t>Partner meetings</a:t>
            </a:r>
          </a:p>
          <a:p>
            <a:pPr marL="230188" marR="0" lvl="0" indent="-112713" algn="l" defTabSz="537667" rtl="0" eaLnBrk="1" fontAlgn="auto" latinLnBrk="0" hangingPunct="1">
              <a:lnSpc>
                <a:spcPct val="100000"/>
              </a:lnSpc>
              <a:spcBef>
                <a:spcPts val="400"/>
              </a:spcBef>
              <a:spcAft>
                <a:spcPts val="0"/>
              </a:spcAft>
              <a:buClrTx/>
              <a:buSzTx/>
              <a:buFont typeface="Arial" panose="020B0604020202020204" pitchFamily="34" charset="0"/>
              <a:buChar char="•"/>
              <a:tabLst/>
              <a:defRPr/>
            </a:pPr>
            <a:r>
              <a:rPr lang="en-US" sz="900" dirty="0">
                <a:solidFill>
                  <a:schemeClr val="bg1"/>
                </a:solidFill>
              </a:rPr>
              <a:t>Webinars</a:t>
            </a:r>
          </a:p>
          <a:p>
            <a:pPr marL="230188" lvl="0" indent="-112713">
              <a:spcBef>
                <a:spcPts val="400"/>
              </a:spcBef>
              <a:buFont typeface="Arial" panose="020B0604020202020204" pitchFamily="34" charset="0"/>
              <a:buChar char="•"/>
            </a:pPr>
            <a:r>
              <a:rPr lang="en-US" sz="900" dirty="0">
                <a:solidFill>
                  <a:schemeClr val="bg1"/>
                </a:solidFill>
              </a:rPr>
              <a:t>Conferences</a:t>
            </a:r>
          </a:p>
          <a:p>
            <a:pPr marL="230188" lvl="0" indent="-112713">
              <a:spcBef>
                <a:spcPts val="400"/>
              </a:spcBef>
              <a:buFont typeface="Arial" panose="020B0604020202020204" pitchFamily="34" charset="0"/>
              <a:buChar char="•"/>
            </a:pPr>
            <a:r>
              <a:rPr lang="en-US" sz="900" dirty="0">
                <a:solidFill>
                  <a:schemeClr val="bg1"/>
                </a:solidFill>
              </a:rPr>
              <a:t>Roundtables</a:t>
            </a:r>
          </a:p>
          <a:p>
            <a:pPr marL="230188" lvl="0" indent="-112713">
              <a:spcBef>
                <a:spcPts val="400"/>
              </a:spcBef>
              <a:buFont typeface="Arial" panose="020B0604020202020204" pitchFamily="34" charset="0"/>
              <a:buChar char="•"/>
            </a:pPr>
            <a:r>
              <a:rPr lang="en-US" sz="900" dirty="0" err="1">
                <a:solidFill>
                  <a:schemeClr val="bg1"/>
                </a:solidFill>
              </a:rPr>
              <a:t>Onsites</a:t>
            </a:r>
            <a:endParaRPr lang="en-US" sz="900" dirty="0">
              <a:solidFill>
                <a:schemeClr val="bg1"/>
              </a:solidFill>
            </a:endParaRPr>
          </a:p>
          <a:p>
            <a:pPr marL="230188" marR="0" lvl="0" indent="-112713" algn="l" defTabSz="537667" rtl="0" eaLnBrk="1" fontAlgn="auto" latinLnBrk="0" hangingPunct="1">
              <a:lnSpc>
                <a:spcPct val="100000"/>
              </a:lnSpc>
              <a:spcBef>
                <a:spcPts val="400"/>
              </a:spcBef>
              <a:spcAft>
                <a:spcPts val="0"/>
              </a:spcAft>
              <a:buClrTx/>
              <a:buSzTx/>
              <a:buFont typeface="Arial" panose="020B0604020202020204" pitchFamily="34" charset="0"/>
              <a:buChar char="•"/>
              <a:tabLst/>
              <a:defRPr/>
            </a:pPr>
            <a:r>
              <a:rPr lang="en-US" sz="900" dirty="0">
                <a:solidFill>
                  <a:schemeClr val="bg1"/>
                </a:solidFill>
              </a:rPr>
              <a:t>Internal meetings</a:t>
            </a:r>
          </a:p>
        </p:txBody>
      </p:sp>
      <p:sp>
        <p:nvSpPr>
          <p:cNvPr id="50" name="Save time">
            <a:extLst>
              <a:ext uri="{FF2B5EF4-FFF2-40B4-BE49-F238E27FC236}">
                <a16:creationId xmlns:a16="http://schemas.microsoft.com/office/drawing/2014/main" id="{CCA53FEC-6F88-7B40-8EFB-0D4B18A79AED}"/>
              </a:ext>
            </a:extLst>
          </p:cNvPr>
          <p:cNvSpPr txBox="1"/>
          <p:nvPr userDrawn="1"/>
        </p:nvSpPr>
        <p:spPr bwMode="gray">
          <a:xfrm>
            <a:off x="3071417" y="3206167"/>
            <a:ext cx="2916521" cy="1354217"/>
          </a:xfrm>
          <a:prstGeom prst="rect">
            <a:avLst/>
          </a:prstGeom>
          <a:noFill/>
        </p:spPr>
        <p:txBody>
          <a:bodyPr wrap="square" lIns="0" tIns="0" rIns="0" bIns="0" rtlCol="0">
            <a:spAutoFit/>
          </a:bodyPr>
          <a:lstStyle/>
          <a:p>
            <a:pPr marL="0" indent="0" algn="l">
              <a:spcBef>
                <a:spcPts val="900"/>
              </a:spcBef>
              <a:buFont typeface="Arial" panose="020B0604020202020204" pitchFamily="34" charset="0"/>
              <a:buNone/>
            </a:pPr>
            <a:r>
              <a:rPr lang="en-US" sz="1400" b="1" dirty="0">
                <a:solidFill>
                  <a:schemeClr val="bg1"/>
                </a:solidFill>
              </a:rPr>
              <a:t>SAVE TIME: </a:t>
            </a:r>
            <a:r>
              <a:rPr lang="en-US" sz="1400" b="0" dirty="0">
                <a:solidFill>
                  <a:schemeClr val="bg1"/>
                </a:solidFill>
              </a:rPr>
              <a:t>Use the Graphic and Layout Guide (GLG)!</a:t>
            </a:r>
          </a:p>
          <a:p>
            <a:pPr marL="0" marR="0" lvl="0" indent="0" algn="l" defTabSz="537667" rtl="0" eaLnBrk="1" fontAlgn="auto" latinLnBrk="0" hangingPunct="1">
              <a:lnSpc>
                <a:spcPct val="100000"/>
              </a:lnSpc>
              <a:spcBef>
                <a:spcPts val="900"/>
              </a:spcBef>
              <a:spcAft>
                <a:spcPts val="0"/>
              </a:spcAft>
              <a:buClrTx/>
              <a:buSzTx/>
              <a:buFont typeface="Arial" panose="020B0604020202020204" pitchFamily="34" charset="0"/>
              <a:buNone/>
              <a:tabLst/>
              <a:defRPr/>
            </a:pPr>
            <a:r>
              <a:rPr kumimoji="0" lang="en-US" sz="900" b="0" i="0" u="none" strike="noStrike" kern="1200" cap="none" spc="0" normalizeH="0" baseline="0" noProof="0" dirty="0">
                <a:ln>
                  <a:noFill/>
                </a:ln>
                <a:solidFill>
                  <a:srgbClr val="FFFFFF"/>
                </a:solidFill>
                <a:effectLst/>
                <a:uLnTx/>
                <a:uFillTx/>
                <a:latin typeface="+mn-lt"/>
                <a:ea typeface="+mn-ea"/>
                <a:cs typeface="+mn-cs"/>
              </a:rPr>
              <a:t>Never design from scratch again. Find hundreds of pre-formatted graphics and full layouts to copy into your file and edit as needed. </a:t>
            </a:r>
          </a:p>
          <a:p>
            <a:pPr marL="0" marR="0" lvl="0" indent="0" algn="l" defTabSz="537667" rtl="0" eaLnBrk="1" fontAlgn="auto" latinLnBrk="0" hangingPunct="1">
              <a:lnSpc>
                <a:spcPct val="100000"/>
              </a:lnSpc>
              <a:spcBef>
                <a:spcPts val="900"/>
              </a:spcBef>
              <a:spcAft>
                <a:spcPts val="0"/>
              </a:spcAft>
              <a:buClrTx/>
              <a:buSzTx/>
              <a:buFont typeface="Arial" panose="020B0604020202020204" pitchFamily="34" charset="0"/>
              <a:buNone/>
              <a:tabLst/>
              <a:defRPr/>
            </a:pPr>
            <a:r>
              <a:rPr kumimoji="0" lang="en-US" sz="900" b="1" i="0" u="none" strike="noStrike" kern="1200" cap="none" spc="0" normalizeH="0" baseline="0" noProof="0" dirty="0">
                <a:ln>
                  <a:noFill/>
                </a:ln>
                <a:solidFill>
                  <a:srgbClr val="FFFFFF"/>
                </a:solidFill>
                <a:effectLst/>
                <a:uLnTx/>
                <a:uFillTx/>
                <a:latin typeface="+mn-lt"/>
                <a:ea typeface="+mn-ea"/>
                <a:cs typeface="+mn-cs"/>
              </a:rPr>
              <a:t>GLG Location:</a:t>
            </a:r>
            <a:r>
              <a:rPr kumimoji="0" lang="en-US" sz="900" b="0" i="0" u="none" strike="noStrike" kern="1200" cap="none" spc="0" normalizeH="0" baseline="0" noProof="0" dirty="0">
                <a:ln>
                  <a:noFill/>
                </a:ln>
                <a:solidFill>
                  <a:srgbClr val="FFFFFF"/>
                </a:solidFill>
                <a:effectLst/>
                <a:uLnTx/>
                <a:uFillTx/>
                <a:latin typeface="+mn-lt"/>
                <a:ea typeface="+mn-ea"/>
                <a:cs typeface="+mn-cs"/>
              </a:rPr>
              <a:t> eab.box.com/v/EAB-Branding-Templates-Imagery</a:t>
            </a:r>
          </a:p>
        </p:txBody>
      </p:sp>
      <p:sp>
        <p:nvSpPr>
          <p:cNvPr id="51" name="Print format">
            <a:extLst>
              <a:ext uri="{FF2B5EF4-FFF2-40B4-BE49-F238E27FC236}">
                <a16:creationId xmlns:a16="http://schemas.microsoft.com/office/drawing/2014/main" id="{817EE14B-9B11-5E4C-8D44-BFC93D7CA535}"/>
              </a:ext>
              <a:ext uri="{C183D7F6-B498-43B3-948B-1728B52AA6E4}">
                <adec:decorative xmlns:adec="http://schemas.microsoft.com/office/drawing/2017/decorative" val="0"/>
              </a:ext>
            </a:extLst>
          </p:cNvPr>
          <p:cNvSpPr txBox="1"/>
          <p:nvPr userDrawn="1"/>
        </p:nvSpPr>
        <p:spPr bwMode="gray">
          <a:xfrm>
            <a:off x="6628099" y="2678441"/>
            <a:ext cx="1184525" cy="600164"/>
          </a:xfrm>
          <a:prstGeom prst="rect">
            <a:avLst/>
          </a:prstGeom>
          <a:noFill/>
        </p:spPr>
        <p:txBody>
          <a:bodyPr wrap="square" lIns="0" tIns="0" rIns="0" bIns="0" rtlCol="0">
            <a:spAutoFit/>
          </a:bodyPr>
          <a:lstStyle/>
          <a:p>
            <a:pPr marL="0" marR="0" lvl="0" indent="0" algn="l" defTabSz="537667" rtl="0" eaLnBrk="1" fontAlgn="auto" latinLnBrk="0" hangingPunct="1">
              <a:lnSpc>
                <a:spcPct val="100000"/>
              </a:lnSpc>
              <a:spcBef>
                <a:spcPts val="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rgbClr val="009900"/>
                </a:solidFill>
                <a:effectLst/>
                <a:uLnTx/>
                <a:uFillTx/>
                <a:latin typeface="Arial" panose="020B0604020202020204" pitchFamily="34" charset="0"/>
                <a:ea typeface="+mn-ea"/>
                <a:cs typeface="Arial" panose="020B0604020202020204" pitchFamily="34" charset="0"/>
              </a:rPr>
              <a:t>Print format:</a:t>
            </a:r>
          </a:p>
          <a:p>
            <a:pPr marL="0" marR="0" lvl="0" indent="0" algn="l" defTabSz="537667" rtl="0" eaLnBrk="1" fontAlgn="auto" latinLnBrk="0" hangingPunct="1">
              <a:lnSpc>
                <a:spcPct val="100000"/>
              </a:lnSpc>
              <a:spcBef>
                <a:spcPts val="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009900"/>
                </a:solidFill>
                <a:effectLst/>
                <a:uLnTx/>
                <a:uFillTx/>
                <a:latin typeface="Arial" panose="020B0604020202020204" pitchFamily="34" charset="0"/>
                <a:ea typeface="+mn-ea"/>
                <a:cs typeface="Arial" panose="020B0604020202020204" pitchFamily="34" charset="0"/>
              </a:rPr>
              <a:t>These are 7"x5.25" and print two per page in portrait orientation.</a:t>
            </a:r>
          </a:p>
        </p:txBody>
      </p:sp>
      <p:sp>
        <p:nvSpPr>
          <p:cNvPr id="52" name="Need help">
            <a:extLst>
              <a:ext uri="{FF2B5EF4-FFF2-40B4-BE49-F238E27FC236}">
                <a16:creationId xmlns:a16="http://schemas.microsoft.com/office/drawing/2014/main" id="{B2F6F565-4714-204C-9F4C-FCB45F51B27A}"/>
              </a:ext>
            </a:extLst>
          </p:cNvPr>
          <p:cNvSpPr txBox="1">
            <a:spLocks/>
          </p:cNvSpPr>
          <p:nvPr userDrawn="1"/>
        </p:nvSpPr>
        <p:spPr bwMode="gray">
          <a:xfrm>
            <a:off x="277813" y="4272093"/>
            <a:ext cx="2321952" cy="276999"/>
          </a:xfrm>
          <a:prstGeom prst="rect">
            <a:avLst/>
          </a:prstGeom>
        </p:spPr>
        <p:txBody>
          <a:bodyPr vert="horz" wrap="square" lIns="0" tIns="0" rIns="0" bIns="0" rtlCol="0">
            <a:spAutoFit/>
          </a:bodyPr>
          <a:lstStyle>
            <a:lvl1pPr marL="1143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1pPr>
            <a:lvl2pPr marL="2286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2pPr>
            <a:lvl3pPr marL="342900" indent="-114300"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3pPr>
            <a:lvl4pPr marL="457200" indent="-114300"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640080" rtl="0" eaLnBrk="1" latinLnBrk="0" hangingPunct="1">
              <a:spcBef>
                <a:spcPts val="500"/>
              </a:spcBef>
              <a:buSzPct val="100000"/>
              <a:buFont typeface="Arial" panose="020B0604020202020204" pitchFamily="34" charset="0"/>
              <a:buChar char="•"/>
              <a:defRPr sz="900" kern="1200" baseline="0">
                <a:solidFill>
                  <a:schemeClr val="tx1"/>
                </a:solidFill>
                <a:latin typeface="+mn-lt"/>
                <a:ea typeface="+mn-ea"/>
                <a:cs typeface="+mn-cs"/>
              </a:defRPr>
            </a:lvl5pPr>
            <a:lvl6pPr marL="687388" indent="-117475"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6pPr>
            <a:lvl7pPr marL="801688" indent="-112713" algn="l" defTabSz="640080" rtl="0" eaLnBrk="1" latinLnBrk="0" hangingPunct="1">
              <a:spcBef>
                <a:spcPts val="500"/>
              </a:spcBef>
              <a:buSzPct val="100000"/>
              <a:buFont typeface="Arial" panose="020B0604020202020204" pitchFamily="34" charset="0"/>
              <a:buChar char="•"/>
              <a:defRPr sz="900" kern="1200">
                <a:solidFill>
                  <a:schemeClr val="tx1"/>
                </a:solidFill>
                <a:latin typeface="+mn-lt"/>
                <a:ea typeface="+mn-ea"/>
                <a:cs typeface="+mn-cs"/>
              </a:defRPr>
            </a:lvl7pPr>
            <a:lvl8pPr marL="914400" indent="-112713" algn="l" defTabSz="640080" rtl="0" eaLnBrk="1" latinLnBrk="0" hangingPunct="1">
              <a:spcBef>
                <a:spcPts val="500"/>
              </a:spcBef>
              <a:buFont typeface="Verdana" panose="020B0604030504040204" pitchFamily="34" charset="0"/>
              <a:buChar char="–"/>
              <a:defRPr sz="900" kern="1200">
                <a:solidFill>
                  <a:schemeClr val="tx1"/>
                </a:solidFill>
                <a:latin typeface="+mn-lt"/>
                <a:ea typeface="+mn-ea"/>
                <a:cs typeface="+mn-cs"/>
              </a:defRPr>
            </a:lvl8pPr>
            <a:lvl9pPr marL="1027113" indent="-112713" algn="l" defTabSz="640080" rtl="0" eaLnBrk="1" latinLnBrk="0" hangingPunct="1">
              <a:spcBef>
                <a:spcPts val="500"/>
              </a:spcBef>
              <a:buClr>
                <a:schemeClr val="tx1"/>
              </a:buClr>
              <a:buSzPct val="100000"/>
              <a:buFont typeface="Arial" panose="020B0604020202020204" pitchFamily="34" charset="0"/>
              <a:buChar char="•"/>
              <a:defRPr sz="900" kern="1200">
                <a:solidFill>
                  <a:schemeClr val="tx1"/>
                </a:solidFill>
                <a:latin typeface="+mn-lt"/>
                <a:ea typeface="+mn-ea"/>
                <a:cs typeface="+mn-cs"/>
              </a:defRPr>
            </a:lvl9pPr>
          </a:lstStyle>
          <a:p>
            <a:pPr marL="0" indent="0" algn="l">
              <a:spcBef>
                <a:spcPts val="2400"/>
              </a:spcBef>
              <a:buNone/>
            </a:pPr>
            <a:r>
              <a:rPr lang="en-US" sz="900" b="1" dirty="0">
                <a:solidFill>
                  <a:schemeClr val="bg1"/>
                </a:solidFill>
              </a:rPr>
              <a:t>Need help or 16x9 format? </a:t>
            </a:r>
            <a:br>
              <a:rPr lang="en-US" sz="900" b="1" dirty="0">
                <a:solidFill>
                  <a:schemeClr val="bg1"/>
                </a:solidFill>
              </a:rPr>
            </a:br>
            <a:r>
              <a:rPr lang="en-US" sz="900" b="0" dirty="0">
                <a:solidFill>
                  <a:schemeClr val="bg1"/>
                </a:solidFill>
              </a:rPr>
              <a:t>Email DSS-Requests@eab.com</a:t>
            </a:r>
          </a:p>
        </p:txBody>
      </p:sp>
      <p:sp>
        <p:nvSpPr>
          <p:cNvPr id="2" name="TextBox 1">
            <a:extLst>
              <a:ext uri="{FF2B5EF4-FFF2-40B4-BE49-F238E27FC236}">
                <a16:creationId xmlns:a16="http://schemas.microsoft.com/office/drawing/2014/main" id="{1DE36005-E308-4229-8966-D65022F11F87}"/>
              </a:ext>
            </a:extLst>
          </p:cNvPr>
          <p:cNvSpPr txBox="1"/>
          <p:nvPr userDrawn="1"/>
        </p:nvSpPr>
        <p:spPr>
          <a:xfrm>
            <a:off x="3203173" y="170966"/>
            <a:ext cx="2707574" cy="138499"/>
          </a:xfrm>
          <a:prstGeom prst="rect">
            <a:avLst/>
          </a:prstGeom>
          <a:noFill/>
        </p:spPr>
        <p:txBody>
          <a:bodyPr wrap="square" lIns="0" tIns="0" rIns="0" bIns="0" rtlCol="0">
            <a:spAutoFit/>
          </a:bodyPr>
          <a:lstStyle/>
          <a:p>
            <a:pPr>
              <a:spcBef>
                <a:spcPts val="500"/>
              </a:spcBef>
            </a:pPr>
            <a:r>
              <a:rPr lang="en-US" sz="900" b="1" dirty="0"/>
              <a:t>Main edit: </a:t>
            </a:r>
            <a:r>
              <a:rPr lang="en-US" sz="900" dirty="0"/>
              <a:t>NEW EAB in Brief one-pager</a:t>
            </a:r>
          </a:p>
        </p:txBody>
      </p:sp>
    </p:spTree>
    <p:custDataLst>
      <p:tags r:id="rId1"/>
    </p:custDataLst>
    <p:extLst>
      <p:ext uri="{BB962C8B-B14F-4D97-AF65-F5344CB8AC3E}">
        <p14:creationId xmlns:p14="http://schemas.microsoft.com/office/powerpoint/2010/main" val="3585670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tes">
    <p:bg bwMode="gray">
      <p:bgRef idx="1001">
        <a:schemeClr val="bg1"/>
      </p:bgRef>
    </p:bg>
    <p:spTree>
      <p:nvGrpSpPr>
        <p:cNvPr id="1" name=""/>
        <p:cNvGrpSpPr/>
        <p:nvPr/>
      </p:nvGrpSpPr>
      <p:grpSpPr>
        <a:xfrm>
          <a:off x="0" y="0"/>
          <a:ext cx="0" cy="0"/>
          <a:chOff x="0" y="0"/>
          <a:chExt cx="0" cy="0"/>
        </a:xfrm>
      </p:grpSpPr>
      <p:sp>
        <p:nvSpPr>
          <p:cNvPr id="4" name="Header box - decorative">
            <a:extLst>
              <a:ext uri="{C183D7F6-B498-43B3-948B-1728B52AA6E4}">
                <adec:decorative xmlns:adec="http://schemas.microsoft.com/office/drawing/2017/decorative" val="1"/>
              </a:ext>
            </a:extLst>
          </p:cNvPr>
          <p:cNvSpPr/>
          <p:nvPr userDrawn="1"/>
        </p:nvSpPr>
        <p:spPr bwMode="gray">
          <a:xfrm>
            <a:off x="1" y="0"/>
            <a:ext cx="6400799" cy="601181"/>
          </a:xfrm>
          <a:prstGeom prst="rect">
            <a:avLst/>
          </a:prstGeom>
          <a:solidFill>
            <a:schemeClr val="accent5"/>
          </a:solid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en-US" sz="1000" dirty="0"/>
          </a:p>
        </p:txBody>
      </p:sp>
      <p:grpSp>
        <p:nvGrpSpPr>
          <p:cNvPr id="3" name="Building - decorative">
            <a:extLst>
              <a:ext uri="{FF2B5EF4-FFF2-40B4-BE49-F238E27FC236}">
                <a16:creationId xmlns:a16="http://schemas.microsoft.com/office/drawing/2014/main" id="{E98A3F47-D0AA-4A50-999F-89B5C378AA38}"/>
              </a:ext>
            </a:extLst>
          </p:cNvPr>
          <p:cNvGrpSpPr/>
          <p:nvPr userDrawn="1"/>
        </p:nvGrpSpPr>
        <p:grpSpPr>
          <a:xfrm>
            <a:off x="5596490" y="0"/>
            <a:ext cx="750245" cy="601181"/>
            <a:chOff x="5596490" y="0"/>
            <a:chExt cx="750245" cy="601181"/>
          </a:xfrm>
          <a:solidFill>
            <a:schemeClr val="accent3"/>
          </a:solidFill>
        </p:grpSpPr>
        <p:sp>
          <p:nvSpPr>
            <p:cNvPr id="25" name="Building shape 1">
              <a:extLst>
                <a:ext uri="{C183D7F6-B498-43B3-948B-1728B52AA6E4}">
                  <adec:decorative xmlns:adec="http://schemas.microsoft.com/office/drawing/2017/decorative" val="1"/>
                </a:ext>
              </a:extLst>
            </p:cNvPr>
            <p:cNvSpPr>
              <a:spLocks/>
            </p:cNvSpPr>
            <p:nvPr/>
          </p:nvSpPr>
          <p:spPr bwMode="gray">
            <a:xfrm>
              <a:off x="5888334" y="0"/>
              <a:ext cx="458401" cy="114262"/>
            </a:xfrm>
            <a:custGeom>
              <a:avLst/>
              <a:gdLst>
                <a:gd name="connsiteX0" fmla="*/ 283333 w 458401"/>
                <a:gd name="connsiteY0" fmla="*/ 0 h 114262"/>
                <a:gd name="connsiteX1" fmla="*/ 372260 w 458401"/>
                <a:gd name="connsiteY1" fmla="*/ 0 h 114262"/>
                <a:gd name="connsiteX2" fmla="*/ 393233 w 458401"/>
                <a:gd name="connsiteY2" fmla="*/ 16964 h 114262"/>
                <a:gd name="connsiteX3" fmla="*/ 413968 w 458401"/>
                <a:gd name="connsiteY3" fmla="*/ 38503 h 114262"/>
                <a:gd name="connsiteX4" fmla="*/ 431741 w 458401"/>
                <a:gd name="connsiteY4" fmla="*/ 61528 h 114262"/>
                <a:gd name="connsiteX5" fmla="*/ 447293 w 458401"/>
                <a:gd name="connsiteY5" fmla="*/ 87524 h 114262"/>
                <a:gd name="connsiteX6" fmla="*/ 458401 w 458401"/>
                <a:gd name="connsiteY6" fmla="*/ 114262 h 114262"/>
                <a:gd name="connsiteX7" fmla="*/ 402860 w 458401"/>
                <a:gd name="connsiteY7" fmla="*/ 89752 h 114262"/>
                <a:gd name="connsiteX8" fmla="*/ 391011 w 458401"/>
                <a:gd name="connsiteY8" fmla="*/ 74154 h 114262"/>
                <a:gd name="connsiteX9" fmla="*/ 377681 w 458401"/>
                <a:gd name="connsiteY9" fmla="*/ 57814 h 114262"/>
                <a:gd name="connsiteX10" fmla="*/ 362130 w 458401"/>
                <a:gd name="connsiteY10" fmla="*/ 43702 h 114262"/>
                <a:gd name="connsiteX11" fmla="*/ 345097 w 458401"/>
                <a:gd name="connsiteY11" fmla="*/ 28847 h 114262"/>
                <a:gd name="connsiteX12" fmla="*/ 325102 w 458401"/>
                <a:gd name="connsiteY12" fmla="*/ 16221 h 114262"/>
                <a:gd name="connsiteX13" fmla="*/ 303626 w 458401"/>
                <a:gd name="connsiteY13" fmla="*/ 6565 h 114262"/>
                <a:gd name="connsiteX14" fmla="*/ 85964 w 458401"/>
                <a:gd name="connsiteY14" fmla="*/ 0 h 114262"/>
                <a:gd name="connsiteX15" fmla="*/ 175637 w 458401"/>
                <a:gd name="connsiteY15" fmla="*/ 0 h 114262"/>
                <a:gd name="connsiteX16" fmla="*/ 154035 w 458401"/>
                <a:gd name="connsiteY16" fmla="*/ 6565 h 114262"/>
                <a:gd name="connsiteX17" fmla="*/ 131078 w 458401"/>
                <a:gd name="connsiteY17" fmla="*/ 18449 h 114262"/>
                <a:gd name="connsiteX18" fmla="*/ 108861 w 458401"/>
                <a:gd name="connsiteY18" fmla="*/ 31818 h 114262"/>
                <a:gd name="connsiteX19" fmla="*/ 88866 w 458401"/>
                <a:gd name="connsiteY19" fmla="*/ 48901 h 114262"/>
                <a:gd name="connsiteX20" fmla="*/ 71834 w 458401"/>
                <a:gd name="connsiteY20" fmla="*/ 66727 h 114262"/>
                <a:gd name="connsiteX21" fmla="*/ 56282 w 458401"/>
                <a:gd name="connsiteY21" fmla="*/ 88266 h 114262"/>
                <a:gd name="connsiteX22" fmla="*/ 0 w 458401"/>
                <a:gd name="connsiteY22" fmla="*/ 112777 h 114262"/>
                <a:gd name="connsiteX23" fmla="*/ 11109 w 458401"/>
                <a:gd name="connsiteY23" fmla="*/ 86038 h 114262"/>
                <a:gd name="connsiteX24" fmla="*/ 26660 w 458401"/>
                <a:gd name="connsiteY24" fmla="*/ 60785 h 114262"/>
                <a:gd name="connsiteX25" fmla="*/ 45174 w 458401"/>
                <a:gd name="connsiteY25" fmla="*/ 37018 h 114262"/>
                <a:gd name="connsiteX26" fmla="*/ 65909 w 458401"/>
                <a:gd name="connsiteY26" fmla="*/ 16221 h 114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8401" h="114262">
                  <a:moveTo>
                    <a:pt x="283333" y="0"/>
                  </a:moveTo>
                  <a:lnTo>
                    <a:pt x="372260" y="0"/>
                  </a:lnTo>
                  <a:lnTo>
                    <a:pt x="393233" y="16964"/>
                  </a:lnTo>
                  <a:lnTo>
                    <a:pt x="413968" y="38503"/>
                  </a:lnTo>
                  <a:lnTo>
                    <a:pt x="431741" y="61528"/>
                  </a:lnTo>
                  <a:lnTo>
                    <a:pt x="447293" y="87524"/>
                  </a:lnTo>
                  <a:lnTo>
                    <a:pt x="458401" y="114262"/>
                  </a:lnTo>
                  <a:lnTo>
                    <a:pt x="402860" y="89752"/>
                  </a:lnTo>
                  <a:lnTo>
                    <a:pt x="391011" y="74154"/>
                  </a:lnTo>
                  <a:lnTo>
                    <a:pt x="377681" y="57814"/>
                  </a:lnTo>
                  <a:lnTo>
                    <a:pt x="362130" y="43702"/>
                  </a:lnTo>
                  <a:lnTo>
                    <a:pt x="345097" y="28847"/>
                  </a:lnTo>
                  <a:lnTo>
                    <a:pt x="325102" y="16221"/>
                  </a:lnTo>
                  <a:lnTo>
                    <a:pt x="303626" y="6565"/>
                  </a:lnTo>
                  <a:close/>
                  <a:moveTo>
                    <a:pt x="85964" y="0"/>
                  </a:moveTo>
                  <a:lnTo>
                    <a:pt x="175637" y="0"/>
                  </a:lnTo>
                  <a:lnTo>
                    <a:pt x="154035" y="6565"/>
                  </a:lnTo>
                  <a:lnTo>
                    <a:pt x="131078" y="18449"/>
                  </a:lnTo>
                  <a:lnTo>
                    <a:pt x="108861" y="31818"/>
                  </a:lnTo>
                  <a:lnTo>
                    <a:pt x="88866" y="48901"/>
                  </a:lnTo>
                  <a:lnTo>
                    <a:pt x="71834" y="66727"/>
                  </a:lnTo>
                  <a:lnTo>
                    <a:pt x="56282" y="88266"/>
                  </a:lnTo>
                  <a:lnTo>
                    <a:pt x="0" y="112777"/>
                  </a:lnTo>
                  <a:lnTo>
                    <a:pt x="11109" y="86038"/>
                  </a:lnTo>
                  <a:lnTo>
                    <a:pt x="26660" y="60785"/>
                  </a:lnTo>
                  <a:lnTo>
                    <a:pt x="45174" y="37018"/>
                  </a:lnTo>
                  <a:lnTo>
                    <a:pt x="65909" y="1622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noAutofit/>
            </a:bodyPr>
            <a:lstStyle/>
            <a:p>
              <a:endParaRPr lang="en-US"/>
            </a:p>
          </p:txBody>
        </p:sp>
        <p:sp>
          <p:nvSpPr>
            <p:cNvPr id="26" name="Building shape 2">
              <a:extLst>
                <a:ext uri="{C183D7F6-B498-43B3-948B-1728B52AA6E4}">
                  <adec:decorative xmlns:adec="http://schemas.microsoft.com/office/drawing/2017/decorative" val="1"/>
                </a:ext>
              </a:extLst>
            </p:cNvPr>
            <p:cNvSpPr>
              <a:spLocks/>
            </p:cNvSpPr>
            <p:nvPr/>
          </p:nvSpPr>
          <p:spPr bwMode="gray">
            <a:xfrm>
              <a:off x="5888334" y="63986"/>
              <a:ext cx="458401" cy="141958"/>
            </a:xfrm>
            <a:custGeom>
              <a:avLst/>
              <a:gdLst>
                <a:gd name="T0" fmla="*/ 309 w 619"/>
                <a:gd name="T1" fmla="*/ 0 h 192"/>
                <a:gd name="T2" fmla="*/ 619 w 619"/>
                <a:gd name="T3" fmla="*/ 136 h 192"/>
                <a:gd name="T4" fmla="*/ 619 w 619"/>
                <a:gd name="T5" fmla="*/ 192 h 192"/>
                <a:gd name="T6" fmla="*/ 309 w 619"/>
                <a:gd name="T7" fmla="*/ 56 h 192"/>
                <a:gd name="T8" fmla="*/ 0 w 619"/>
                <a:gd name="T9" fmla="*/ 192 h 192"/>
                <a:gd name="T10" fmla="*/ 0 w 619"/>
                <a:gd name="T11" fmla="*/ 136 h 192"/>
                <a:gd name="T12" fmla="*/ 309 w 619"/>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619" h="192">
                  <a:moveTo>
                    <a:pt x="309" y="0"/>
                  </a:moveTo>
                  <a:lnTo>
                    <a:pt x="619" y="136"/>
                  </a:lnTo>
                  <a:lnTo>
                    <a:pt x="619" y="192"/>
                  </a:lnTo>
                  <a:lnTo>
                    <a:pt x="309" y="56"/>
                  </a:lnTo>
                  <a:lnTo>
                    <a:pt x="0" y="192"/>
                  </a:lnTo>
                  <a:lnTo>
                    <a:pt x="0" y="136"/>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Building shape 3">
              <a:extLst>
                <a:ext uri="{C183D7F6-B498-43B3-948B-1728B52AA6E4}">
                  <adec:decorative xmlns:adec="http://schemas.microsoft.com/office/drawing/2017/decorative" val="1"/>
                </a:ext>
              </a:extLst>
            </p:cNvPr>
            <p:cNvSpPr>
              <a:spLocks noChangeArrowheads="1"/>
            </p:cNvSpPr>
            <p:nvPr/>
          </p:nvSpPr>
          <p:spPr bwMode="gray">
            <a:xfrm>
              <a:off x="5888334" y="469154"/>
              <a:ext cx="458401" cy="38446"/>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Building shape 4">
              <a:extLst>
                <a:ext uri="{C183D7F6-B498-43B3-948B-1728B52AA6E4}">
                  <adec:decorative xmlns:adec="http://schemas.microsoft.com/office/drawing/2017/decorative" val="1"/>
                </a:ext>
              </a:extLst>
            </p:cNvPr>
            <p:cNvSpPr>
              <a:spLocks noChangeArrowheads="1"/>
            </p:cNvSpPr>
            <p:nvPr/>
          </p:nvSpPr>
          <p:spPr bwMode="gray">
            <a:xfrm>
              <a:off x="6163373" y="247346"/>
              <a:ext cx="47318"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Building shape 5">
              <a:extLst>
                <a:ext uri="{C183D7F6-B498-43B3-948B-1728B52AA6E4}">
                  <adec:decorative xmlns:adec="http://schemas.microsoft.com/office/drawing/2017/decorative" val="1"/>
                </a:ext>
              </a:extLst>
            </p:cNvPr>
            <p:cNvSpPr>
              <a:spLocks noChangeArrowheads="1"/>
            </p:cNvSpPr>
            <p:nvPr/>
          </p:nvSpPr>
          <p:spPr bwMode="gray">
            <a:xfrm>
              <a:off x="6027332" y="247346"/>
              <a:ext cx="44362"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Building  shape 6">
              <a:extLst>
                <a:ext uri="{C183D7F6-B498-43B3-948B-1728B52AA6E4}">
                  <adec:decorative xmlns:adec="http://schemas.microsoft.com/office/drawing/2017/decorative" val="1"/>
                </a:ext>
              </a:extLst>
            </p:cNvPr>
            <p:cNvSpPr>
              <a:spLocks noChangeArrowheads="1"/>
            </p:cNvSpPr>
            <p:nvPr/>
          </p:nvSpPr>
          <p:spPr bwMode="gray">
            <a:xfrm>
              <a:off x="5888334" y="247346"/>
              <a:ext cx="47318"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Building  shape 7">
              <a:extLst>
                <a:ext uri="{C183D7F6-B498-43B3-948B-1728B52AA6E4}">
                  <adec:decorative xmlns:adec="http://schemas.microsoft.com/office/drawing/2017/decorative" val="1"/>
                </a:ext>
              </a:extLst>
            </p:cNvPr>
            <p:cNvSpPr>
              <a:spLocks noChangeArrowheads="1"/>
            </p:cNvSpPr>
            <p:nvPr/>
          </p:nvSpPr>
          <p:spPr bwMode="gray">
            <a:xfrm>
              <a:off x="6299415" y="247346"/>
              <a:ext cx="47318"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Building shape 8">
              <a:extLst>
                <a:ext uri="{FF2B5EF4-FFF2-40B4-BE49-F238E27FC236}">
                  <a16:creationId xmlns:a16="http://schemas.microsoft.com/office/drawing/2014/main" id="{C39D9FE8-6D0D-4828-94A3-02C7F83F2FED}"/>
                </a:ext>
              </a:extLst>
            </p:cNvPr>
            <p:cNvSpPr/>
            <p:nvPr userDrawn="1"/>
          </p:nvSpPr>
          <p:spPr bwMode="gray">
            <a:xfrm>
              <a:off x="5596490" y="0"/>
              <a:ext cx="202217" cy="601181"/>
            </a:xfrm>
            <a:custGeom>
              <a:avLst/>
              <a:gdLst>
                <a:gd name="connsiteX0" fmla="*/ 65744 w 202217"/>
                <a:gd name="connsiteY0" fmla="*/ 0 h 601181"/>
                <a:gd name="connsiteX1" fmla="*/ 109746 w 202217"/>
                <a:gd name="connsiteY1" fmla="*/ 0 h 601181"/>
                <a:gd name="connsiteX2" fmla="*/ 74734 w 202217"/>
                <a:gd name="connsiteY2" fmla="*/ 65770 h 601181"/>
                <a:gd name="connsiteX3" fmla="*/ 181051 w 202217"/>
                <a:gd name="connsiteY3" fmla="*/ 584089 h 601181"/>
                <a:gd name="connsiteX4" fmla="*/ 202217 w 202217"/>
                <a:gd name="connsiteY4" fmla="*/ 601181 h 601181"/>
                <a:gd name="connsiteX5" fmla="*/ 144931 w 202217"/>
                <a:gd name="connsiteY5" fmla="*/ 601181 h 601181"/>
                <a:gd name="connsiteX6" fmla="*/ 89496 w 202217"/>
                <a:gd name="connsiteY6" fmla="*/ 534792 h 601181"/>
                <a:gd name="connsiteX7" fmla="*/ 0 w 202217"/>
                <a:gd name="connsiteY7" fmla="*/ 245795 h 601181"/>
                <a:gd name="connsiteX8" fmla="*/ 41191 w 202217"/>
                <a:gd name="connsiteY8" fmla="*/ 44657 h 601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217" h="601181">
                  <a:moveTo>
                    <a:pt x="65744" y="0"/>
                  </a:moveTo>
                  <a:lnTo>
                    <a:pt x="109746" y="0"/>
                  </a:lnTo>
                  <a:lnTo>
                    <a:pt x="74734" y="65770"/>
                  </a:lnTo>
                  <a:cubicBezTo>
                    <a:pt x="3855" y="238543"/>
                    <a:pt x="39295" y="443953"/>
                    <a:pt x="181051" y="584089"/>
                  </a:cubicBezTo>
                  <a:lnTo>
                    <a:pt x="202217" y="601181"/>
                  </a:lnTo>
                  <a:lnTo>
                    <a:pt x="144931" y="601181"/>
                  </a:lnTo>
                  <a:lnTo>
                    <a:pt x="89496" y="534792"/>
                  </a:lnTo>
                  <a:cubicBezTo>
                    <a:pt x="33015" y="452220"/>
                    <a:pt x="0" y="352741"/>
                    <a:pt x="0" y="245795"/>
                  </a:cubicBezTo>
                  <a:cubicBezTo>
                    <a:pt x="0" y="174498"/>
                    <a:pt x="14673" y="106520"/>
                    <a:pt x="41191" y="44657"/>
                  </a:cubicBezTo>
                  <a:close/>
                </a:path>
              </a:pathLst>
            </a:custGeom>
            <a:grp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marL="0" algn="l" defTabSz="537667" rtl="0" eaLnBrk="1" latinLnBrk="0" hangingPunct="1">
                <a:defRPr sz="1058" kern="1200">
                  <a:solidFill>
                    <a:schemeClr val="tx1"/>
                  </a:solidFill>
                  <a:latin typeface="+mn-lt"/>
                  <a:ea typeface="+mn-ea"/>
                  <a:cs typeface="+mn-cs"/>
                </a:defRPr>
              </a:lvl1pPr>
              <a:lvl2pPr marL="268834" algn="l" defTabSz="537667" rtl="0" eaLnBrk="1" latinLnBrk="0" hangingPunct="1">
                <a:defRPr sz="1058" kern="1200">
                  <a:solidFill>
                    <a:schemeClr val="tx1"/>
                  </a:solidFill>
                  <a:latin typeface="+mn-lt"/>
                  <a:ea typeface="+mn-ea"/>
                  <a:cs typeface="+mn-cs"/>
                </a:defRPr>
              </a:lvl2pPr>
              <a:lvl3pPr marL="537667" algn="l" defTabSz="537667" rtl="0" eaLnBrk="1" latinLnBrk="0" hangingPunct="1">
                <a:defRPr sz="1058" kern="1200">
                  <a:solidFill>
                    <a:schemeClr val="tx1"/>
                  </a:solidFill>
                  <a:latin typeface="+mn-lt"/>
                  <a:ea typeface="+mn-ea"/>
                  <a:cs typeface="+mn-cs"/>
                </a:defRPr>
              </a:lvl3pPr>
              <a:lvl4pPr marL="806501" algn="l" defTabSz="537667" rtl="0" eaLnBrk="1" latinLnBrk="0" hangingPunct="1">
                <a:defRPr sz="1058" kern="1200">
                  <a:solidFill>
                    <a:schemeClr val="tx1"/>
                  </a:solidFill>
                  <a:latin typeface="+mn-lt"/>
                  <a:ea typeface="+mn-ea"/>
                  <a:cs typeface="+mn-cs"/>
                </a:defRPr>
              </a:lvl4pPr>
              <a:lvl5pPr marL="1075334" algn="l" defTabSz="537667" rtl="0" eaLnBrk="1" latinLnBrk="0" hangingPunct="1">
                <a:defRPr sz="1058" kern="1200">
                  <a:solidFill>
                    <a:schemeClr val="tx1"/>
                  </a:solidFill>
                  <a:latin typeface="+mn-lt"/>
                  <a:ea typeface="+mn-ea"/>
                  <a:cs typeface="+mn-cs"/>
                </a:defRPr>
              </a:lvl5pPr>
              <a:lvl6pPr marL="1344168" algn="l" defTabSz="537667" rtl="0" eaLnBrk="1" latinLnBrk="0" hangingPunct="1">
                <a:defRPr sz="1058" kern="1200">
                  <a:solidFill>
                    <a:schemeClr val="tx1"/>
                  </a:solidFill>
                  <a:latin typeface="+mn-lt"/>
                  <a:ea typeface="+mn-ea"/>
                  <a:cs typeface="+mn-cs"/>
                </a:defRPr>
              </a:lvl6pPr>
              <a:lvl7pPr marL="1613002" algn="l" defTabSz="537667" rtl="0" eaLnBrk="1" latinLnBrk="0" hangingPunct="1">
                <a:defRPr sz="1058" kern="1200">
                  <a:solidFill>
                    <a:schemeClr val="tx1"/>
                  </a:solidFill>
                  <a:latin typeface="+mn-lt"/>
                  <a:ea typeface="+mn-ea"/>
                  <a:cs typeface="+mn-cs"/>
                </a:defRPr>
              </a:lvl7pPr>
              <a:lvl8pPr marL="1881835" algn="l" defTabSz="537667" rtl="0" eaLnBrk="1" latinLnBrk="0" hangingPunct="1">
                <a:defRPr sz="1058" kern="1200">
                  <a:solidFill>
                    <a:schemeClr val="tx1"/>
                  </a:solidFill>
                  <a:latin typeface="+mn-lt"/>
                  <a:ea typeface="+mn-ea"/>
                  <a:cs typeface="+mn-cs"/>
                </a:defRPr>
              </a:lvl8pPr>
              <a:lvl9pPr marL="2150669" algn="l" defTabSz="537667" rtl="0" eaLnBrk="1" latinLnBrk="0" hangingPunct="1">
                <a:defRPr sz="1058" kern="1200">
                  <a:solidFill>
                    <a:schemeClr val="tx1"/>
                  </a:solidFill>
                  <a:latin typeface="+mn-lt"/>
                  <a:ea typeface="+mn-ea"/>
                  <a:cs typeface="+mn-cs"/>
                </a:defRPr>
              </a:lvl9pPr>
            </a:lstStyle>
            <a:p>
              <a:pPr algn="ctr"/>
              <a:endParaRPr lang="en-US" sz="1000" dirty="0"/>
            </a:p>
          </p:txBody>
        </p:sp>
      </p:grpSp>
      <p:cxnSp>
        <p:nvCxnSpPr>
          <p:cNvPr id="14" name="Header line - decorative">
            <a:extLst>
              <a:ext uri="{C183D7F6-B498-43B3-948B-1728B52AA6E4}">
                <adec:decorative xmlns:adec="http://schemas.microsoft.com/office/drawing/2017/decorative" val="1"/>
              </a:ext>
            </a:extLst>
          </p:cNvPr>
          <p:cNvCxnSpPr/>
          <p:nvPr userDrawn="1"/>
        </p:nvCxnSpPr>
        <p:spPr bwMode="gray">
          <a:xfrm>
            <a:off x="0" y="601181"/>
            <a:ext cx="6400800" cy="0"/>
          </a:xfrm>
          <a:prstGeom prst="line">
            <a:avLst/>
          </a:prstGeom>
          <a:noFill/>
          <a:ln w="28575" cap="flat" cmpd="sng" algn="ctr">
            <a:solidFill>
              <a:schemeClr val="accent6"/>
            </a:solidFill>
            <a:prstDash val="solid"/>
            <a:miter lim="800000"/>
          </a:ln>
          <a:effectLst/>
        </p:spPr>
      </p:cxnSp>
      <p:sp>
        <p:nvSpPr>
          <p:cNvPr id="43" name="Slide title - decorative">
            <a:extLst>
              <a:ext uri="{C183D7F6-B498-43B3-948B-1728B52AA6E4}">
                <adec:decorative xmlns:adec="http://schemas.microsoft.com/office/drawing/2017/decorative" val="1"/>
              </a:ext>
            </a:extLst>
          </p:cNvPr>
          <p:cNvSpPr txBox="1">
            <a:spLocks/>
          </p:cNvSpPr>
          <p:nvPr userDrawn="1"/>
        </p:nvSpPr>
        <p:spPr bwMode="gray">
          <a:xfrm>
            <a:off x="283818" y="309824"/>
            <a:ext cx="772685" cy="256480"/>
          </a:xfrm>
          <a:prstGeom prst="rect">
            <a:avLst/>
          </a:prstGeom>
        </p:spPr>
        <p:txBody>
          <a:bodyPr wrap="square" lIns="0" tIns="0" rIns="0" bIns="0" anchor="b" anchorCtr="0">
            <a:spAutoFit/>
          </a:bodyPr>
          <a:lstStyle>
            <a:lvl1pPr algn="l" defTabSz="640080" rtl="0" eaLnBrk="1" latinLnBrk="0" hangingPunct="1">
              <a:lnSpc>
                <a:spcPct val="90000"/>
              </a:lnSpc>
              <a:spcBef>
                <a:spcPct val="0"/>
              </a:spcBef>
              <a:buNone/>
              <a:defRPr sz="1800" b="0" kern="1200" spc="40" baseline="0">
                <a:solidFill>
                  <a:schemeClr val="tx1"/>
                </a:solidFill>
                <a:latin typeface="+mj-lt"/>
                <a:ea typeface="+mj-ea"/>
                <a:cs typeface="+mj-cs"/>
              </a:defRPr>
            </a:lvl1pPr>
          </a:lstStyle>
          <a:p>
            <a:pPr>
              <a:lnSpc>
                <a:spcPct val="90000"/>
              </a:lnSpc>
            </a:pPr>
            <a:r>
              <a:rPr lang="en-US" spc="50" baseline="0" dirty="0">
                <a:solidFill>
                  <a:schemeClr val="bg1"/>
                </a:solidFill>
              </a:rPr>
              <a:t>Notes:</a:t>
            </a:r>
          </a:p>
        </p:txBody>
      </p:sp>
      <p:grpSp>
        <p:nvGrpSpPr>
          <p:cNvPr id="2" name="Lines - decorative">
            <a:extLst>
              <a:ext uri="{FF2B5EF4-FFF2-40B4-BE49-F238E27FC236}">
                <a16:creationId xmlns:a16="http://schemas.microsoft.com/office/drawing/2014/main" id="{1977C173-1D74-414D-8E34-E30AFCCD0CD0}"/>
              </a:ext>
              <a:ext uri="{C183D7F6-B498-43B3-948B-1728B52AA6E4}">
                <adec:decorative xmlns:adec="http://schemas.microsoft.com/office/drawing/2017/decorative" val="1"/>
              </a:ext>
            </a:extLst>
          </p:cNvPr>
          <p:cNvGrpSpPr/>
          <p:nvPr userDrawn="1"/>
        </p:nvGrpSpPr>
        <p:grpSpPr>
          <a:xfrm>
            <a:off x="283818" y="1110912"/>
            <a:ext cx="5845520" cy="3286517"/>
            <a:chOff x="283818" y="1110912"/>
            <a:chExt cx="5845520" cy="3286517"/>
          </a:xfrm>
        </p:grpSpPr>
        <p:cxnSp>
          <p:nvCxnSpPr>
            <p:cNvPr id="34" name="Line 2">
              <a:extLst>
                <a:ext uri="{C183D7F6-B498-43B3-948B-1728B52AA6E4}">
                  <adec:decorative xmlns:adec="http://schemas.microsoft.com/office/drawing/2017/decorative" val="1"/>
                </a:ext>
              </a:extLst>
            </p:cNvPr>
            <p:cNvCxnSpPr/>
            <p:nvPr userDrawn="1"/>
          </p:nvCxnSpPr>
          <p:spPr bwMode="gray">
            <a:xfrm>
              <a:off x="283818" y="1110912"/>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6" name="Line 3">
              <a:extLst>
                <a:ext uri="{C183D7F6-B498-43B3-948B-1728B52AA6E4}">
                  <adec:decorative xmlns:adec="http://schemas.microsoft.com/office/drawing/2017/decorative" val="1"/>
                </a:ext>
              </a:extLst>
            </p:cNvPr>
            <p:cNvCxnSpPr/>
            <p:nvPr userDrawn="1"/>
          </p:nvCxnSpPr>
          <p:spPr bwMode="gray">
            <a:xfrm>
              <a:off x="283818" y="1476081"/>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7" name="Line 4">
              <a:extLst>
                <a:ext uri="{C183D7F6-B498-43B3-948B-1728B52AA6E4}">
                  <adec:decorative xmlns:adec="http://schemas.microsoft.com/office/drawing/2017/decorative" val="1"/>
                </a:ext>
              </a:extLst>
            </p:cNvPr>
            <p:cNvCxnSpPr/>
            <p:nvPr userDrawn="1"/>
          </p:nvCxnSpPr>
          <p:spPr bwMode="gray">
            <a:xfrm>
              <a:off x="283818" y="1841250"/>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8" name="Line 5">
              <a:extLst>
                <a:ext uri="{C183D7F6-B498-43B3-948B-1728B52AA6E4}">
                  <adec:decorative xmlns:adec="http://schemas.microsoft.com/office/drawing/2017/decorative" val="1"/>
                </a:ext>
              </a:extLst>
            </p:cNvPr>
            <p:cNvCxnSpPr/>
            <p:nvPr userDrawn="1"/>
          </p:nvCxnSpPr>
          <p:spPr bwMode="gray">
            <a:xfrm>
              <a:off x="283818" y="2206419"/>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9" name="Line 6">
              <a:extLst>
                <a:ext uri="{C183D7F6-B498-43B3-948B-1728B52AA6E4}">
                  <adec:decorative xmlns:adec="http://schemas.microsoft.com/office/drawing/2017/decorative" val="1"/>
                </a:ext>
              </a:extLst>
            </p:cNvPr>
            <p:cNvCxnSpPr/>
            <p:nvPr userDrawn="1"/>
          </p:nvCxnSpPr>
          <p:spPr bwMode="gray">
            <a:xfrm>
              <a:off x="283818" y="2571588"/>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0" name="Line 7">
              <a:extLst>
                <a:ext uri="{C183D7F6-B498-43B3-948B-1728B52AA6E4}">
                  <adec:decorative xmlns:adec="http://schemas.microsoft.com/office/drawing/2017/decorative" val="1"/>
                </a:ext>
              </a:extLst>
            </p:cNvPr>
            <p:cNvCxnSpPr/>
            <p:nvPr userDrawn="1"/>
          </p:nvCxnSpPr>
          <p:spPr bwMode="gray">
            <a:xfrm>
              <a:off x="283818" y="2936757"/>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1" name="Line 8">
              <a:extLst>
                <a:ext uri="{C183D7F6-B498-43B3-948B-1728B52AA6E4}">
                  <adec:decorative xmlns:adec="http://schemas.microsoft.com/office/drawing/2017/decorative" val="1"/>
                </a:ext>
              </a:extLst>
            </p:cNvPr>
            <p:cNvCxnSpPr/>
            <p:nvPr userDrawn="1"/>
          </p:nvCxnSpPr>
          <p:spPr bwMode="gray">
            <a:xfrm>
              <a:off x="283818" y="3301926"/>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2" name="Line 9">
              <a:extLst>
                <a:ext uri="{C183D7F6-B498-43B3-948B-1728B52AA6E4}">
                  <adec:decorative xmlns:adec="http://schemas.microsoft.com/office/drawing/2017/decorative" val="1"/>
                </a:ext>
              </a:extLst>
            </p:cNvPr>
            <p:cNvCxnSpPr/>
            <p:nvPr userDrawn="1"/>
          </p:nvCxnSpPr>
          <p:spPr bwMode="gray">
            <a:xfrm>
              <a:off x="283818" y="3667095"/>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3" name="Line 10">
              <a:extLst>
                <a:ext uri="{C183D7F6-B498-43B3-948B-1728B52AA6E4}">
                  <adec:decorative xmlns:adec="http://schemas.microsoft.com/office/drawing/2017/decorative" val="1"/>
                </a:ext>
              </a:extLst>
            </p:cNvPr>
            <p:cNvCxnSpPr/>
            <p:nvPr userDrawn="1"/>
          </p:nvCxnSpPr>
          <p:spPr bwMode="gray">
            <a:xfrm>
              <a:off x="283818" y="4032264"/>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45" name="Line 11">
              <a:extLst>
                <a:ext uri="{C183D7F6-B498-43B3-948B-1728B52AA6E4}">
                  <adec:decorative xmlns:adec="http://schemas.microsoft.com/office/drawing/2017/decorative" val="1"/>
                </a:ext>
              </a:extLst>
            </p:cNvPr>
            <p:cNvCxnSpPr/>
            <p:nvPr userDrawn="1"/>
          </p:nvCxnSpPr>
          <p:spPr bwMode="gray">
            <a:xfrm>
              <a:off x="283818" y="4397429"/>
              <a:ext cx="5845520" cy="0"/>
            </a:xfrm>
            <a:prstGeom prst="line">
              <a:avLst/>
            </a:prstGeom>
            <a:ln w="12700">
              <a:solidFill>
                <a:schemeClr val="bg2">
                  <a:lumMod val="7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44" name="Slide number - decorative">
            <a:extLst>
              <a:ext uri="{C183D7F6-B498-43B3-948B-1728B52AA6E4}">
                <adec:decorative xmlns:adec="http://schemas.microsoft.com/office/drawing/2017/decorative" val="1"/>
              </a:ext>
            </a:extLst>
          </p:cNvPr>
          <p:cNvSpPr txBox="1"/>
          <p:nvPr userDrawn="1"/>
        </p:nvSpPr>
        <p:spPr bwMode="gray">
          <a:xfrm>
            <a:off x="6163373" y="444101"/>
            <a:ext cx="237427" cy="100027"/>
          </a:xfrm>
          <a:prstGeom prst="rect">
            <a:avLst/>
          </a:prstGeom>
          <a:solidFill>
            <a:schemeClr val="accent5"/>
          </a:solidFill>
        </p:spPr>
        <p:txBody>
          <a:bodyPr wrap="square" lIns="0" tIns="0"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1429620897"/>
      </p:ext>
    </p:extLst>
  </p:cSld>
  <p:clrMapOvr>
    <a:masterClrMapping/>
  </p:clrMapOvr>
  <p:extLst>
    <p:ext uri="{DCECCB84-F9BA-43D5-87BE-67443E8EF086}">
      <p15:sldGuideLst xmlns:p15="http://schemas.microsoft.com/office/powerpoint/2012/main">
        <p15:guide id="1" orient="horz" pos="6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perless Meeting Credit/Caveat">
    <p:spTree>
      <p:nvGrpSpPr>
        <p:cNvPr id="1" name=""/>
        <p:cNvGrpSpPr/>
        <p:nvPr/>
      </p:nvGrpSpPr>
      <p:grpSpPr>
        <a:xfrm>
          <a:off x="0" y="0"/>
          <a:ext cx="0" cy="0"/>
          <a:chOff x="0" y="0"/>
          <a:chExt cx="0" cy="0"/>
        </a:xfrm>
      </p:grpSpPr>
      <p:sp>
        <p:nvSpPr>
          <p:cNvPr id="34" name="Slide title"/>
          <p:cNvSpPr>
            <a:spLocks noGrp="1"/>
          </p:cNvSpPr>
          <p:nvPr>
            <p:ph type="title" hasCustomPrompt="1"/>
          </p:nvPr>
        </p:nvSpPr>
        <p:spPr bwMode="gray">
          <a:xfrm>
            <a:off x="281610" y="309824"/>
            <a:ext cx="3327462" cy="256480"/>
          </a:xfrm>
          <a:prstGeom prst="rect">
            <a:avLst/>
          </a:prstGeom>
        </p:spPr>
        <p:txBody>
          <a:bodyPr wrap="square" lIns="0" tIns="0" rIns="0" bIns="0" anchor="t" anchorCtr="0">
            <a:spAutoFit/>
          </a:bodyPr>
          <a:lstStyle>
            <a:lvl1pPr>
              <a:lnSpc>
                <a:spcPct val="90000"/>
              </a:lnSpc>
              <a:defRPr b="0">
                <a:solidFill>
                  <a:schemeClr val="tx1"/>
                </a:solidFill>
              </a:defRPr>
            </a:lvl1pPr>
          </a:lstStyle>
          <a:p>
            <a:r>
              <a:rPr lang="en-US" dirty="0"/>
              <a:t>Insert Program Name Here</a:t>
            </a:r>
          </a:p>
        </p:txBody>
      </p:sp>
      <p:sp>
        <p:nvSpPr>
          <p:cNvPr id="35" name="Project director"/>
          <p:cNvSpPr>
            <a:spLocks noGrp="1"/>
          </p:cNvSpPr>
          <p:nvPr>
            <p:ph type="body" sz="quarter" idx="37" hasCustomPrompt="1"/>
          </p:nvPr>
        </p:nvSpPr>
        <p:spPr bwMode="gray">
          <a:xfrm>
            <a:off x="591552" y="968034"/>
            <a:ext cx="3017520" cy="169277"/>
          </a:xfrm>
        </p:spPr>
        <p:txBody>
          <a:bodyPr/>
          <a:lstStyle>
            <a:lvl1pPr marL="0" indent="0">
              <a:spcBef>
                <a:spcPts val="0"/>
              </a:spcBef>
              <a:buNone/>
              <a:defRPr sz="1100">
                <a:solidFill>
                  <a:schemeClr val="tx1"/>
                </a:solidFill>
              </a:defRPr>
            </a:lvl1pPr>
            <a:lvl2pPr marL="114300" indent="0">
              <a:spcBef>
                <a:spcPts val="0"/>
              </a:spcBef>
              <a:buNone/>
              <a:defRPr sz="1100"/>
            </a:lvl2pPr>
            <a:lvl3pPr marL="228600" indent="0">
              <a:spcBef>
                <a:spcPts val="0"/>
              </a:spcBef>
              <a:buNone/>
              <a:defRPr sz="1100"/>
            </a:lvl3pPr>
            <a:lvl4pPr marL="342900" indent="0">
              <a:spcBef>
                <a:spcPts val="0"/>
              </a:spcBef>
              <a:buNone/>
              <a:defRPr sz="1100"/>
            </a:lvl4pPr>
            <a:lvl5pPr marL="457200" indent="0">
              <a:spcBef>
                <a:spcPts val="0"/>
              </a:spcBef>
              <a:buNone/>
              <a:defRPr sz="1100"/>
            </a:lvl5pPr>
          </a:lstStyle>
          <a:p>
            <a:pPr lvl="0"/>
            <a:r>
              <a:rPr lang="en-US" dirty="0"/>
              <a:t>Project Director (insert text)</a:t>
            </a:r>
          </a:p>
        </p:txBody>
      </p:sp>
      <p:sp>
        <p:nvSpPr>
          <p:cNvPr id="36" name="Project director names"/>
          <p:cNvSpPr>
            <a:spLocks noGrp="1"/>
          </p:cNvSpPr>
          <p:nvPr>
            <p:ph type="body" sz="quarter" idx="38" hasCustomPrompt="1"/>
          </p:nvPr>
        </p:nvSpPr>
        <p:spPr bwMode="gray">
          <a:xfrm>
            <a:off x="591552" y="1175826"/>
            <a:ext cx="3019522" cy="138499"/>
          </a:xfrm>
        </p:spPr>
        <p:txBody>
          <a:bodyPr/>
          <a:lstStyle>
            <a:lvl1pPr marL="0" indent="0">
              <a:spcBef>
                <a:spcPts val="200"/>
              </a:spcBef>
              <a:buNone/>
              <a:defRPr>
                <a:solidFill>
                  <a:schemeClr val="tx1"/>
                </a:solidFill>
              </a:defRPr>
            </a:lvl1pPr>
          </a:lstStyle>
          <a:p>
            <a:pPr lvl="0"/>
            <a:r>
              <a:rPr lang="en-US" dirty="0"/>
              <a:t>Insert Name(s) Here</a:t>
            </a:r>
          </a:p>
        </p:txBody>
      </p:sp>
      <p:sp>
        <p:nvSpPr>
          <p:cNvPr id="37" name="Contributing consultants"/>
          <p:cNvSpPr>
            <a:spLocks noGrp="1"/>
          </p:cNvSpPr>
          <p:nvPr>
            <p:ph type="body" sz="quarter" idx="39" hasCustomPrompt="1"/>
          </p:nvPr>
        </p:nvSpPr>
        <p:spPr bwMode="gray">
          <a:xfrm>
            <a:off x="591552" y="1609882"/>
            <a:ext cx="3017520" cy="169277"/>
          </a:xfrm>
        </p:spPr>
        <p:txBody>
          <a:bodyPr/>
          <a:lstStyle>
            <a:lvl1pPr marL="0" indent="0">
              <a:spcBef>
                <a:spcPts val="0"/>
              </a:spcBef>
              <a:buNone/>
              <a:defRPr sz="1100">
                <a:solidFill>
                  <a:schemeClr val="tx1"/>
                </a:solidFill>
              </a:defRPr>
            </a:lvl1pPr>
            <a:lvl2pPr marL="114300" indent="0">
              <a:spcBef>
                <a:spcPts val="0"/>
              </a:spcBef>
              <a:buNone/>
              <a:defRPr sz="1100"/>
            </a:lvl2pPr>
            <a:lvl3pPr marL="228600" indent="0">
              <a:spcBef>
                <a:spcPts val="0"/>
              </a:spcBef>
              <a:buNone/>
              <a:defRPr sz="1100"/>
            </a:lvl3pPr>
            <a:lvl4pPr marL="342900" indent="0">
              <a:spcBef>
                <a:spcPts val="0"/>
              </a:spcBef>
              <a:buNone/>
              <a:defRPr sz="1100"/>
            </a:lvl4pPr>
            <a:lvl5pPr marL="457200" indent="0">
              <a:spcBef>
                <a:spcPts val="0"/>
              </a:spcBef>
              <a:buNone/>
              <a:defRPr sz="1100"/>
            </a:lvl5pPr>
          </a:lstStyle>
          <a:p>
            <a:pPr lvl="0"/>
            <a:r>
              <a:rPr lang="en-US" dirty="0"/>
              <a:t>Contributing Consultants (insert text)</a:t>
            </a:r>
          </a:p>
        </p:txBody>
      </p:sp>
      <p:sp>
        <p:nvSpPr>
          <p:cNvPr id="38" name="Contributing consultants names"/>
          <p:cNvSpPr>
            <a:spLocks noGrp="1"/>
          </p:cNvSpPr>
          <p:nvPr>
            <p:ph type="body" sz="quarter" idx="40" hasCustomPrompt="1"/>
          </p:nvPr>
        </p:nvSpPr>
        <p:spPr bwMode="gray">
          <a:xfrm>
            <a:off x="591552" y="1819016"/>
            <a:ext cx="3019522" cy="138499"/>
          </a:xfrm>
        </p:spPr>
        <p:txBody>
          <a:bodyPr/>
          <a:lstStyle>
            <a:lvl1pPr marL="0" indent="0">
              <a:spcBef>
                <a:spcPts val="200"/>
              </a:spcBef>
              <a:buNone/>
              <a:defRPr>
                <a:solidFill>
                  <a:schemeClr val="tx1"/>
                </a:solidFill>
              </a:defRPr>
            </a:lvl1pPr>
          </a:lstStyle>
          <a:p>
            <a:pPr lvl="0"/>
            <a:r>
              <a:rPr lang="en-US" dirty="0"/>
              <a:t>Insert Name(s) Here</a:t>
            </a:r>
          </a:p>
        </p:txBody>
      </p:sp>
      <p:sp>
        <p:nvSpPr>
          <p:cNvPr id="39" name="Executive director"/>
          <p:cNvSpPr>
            <a:spLocks noGrp="1"/>
          </p:cNvSpPr>
          <p:nvPr>
            <p:ph type="body" sz="quarter" idx="41" hasCustomPrompt="1"/>
          </p:nvPr>
        </p:nvSpPr>
        <p:spPr bwMode="gray">
          <a:xfrm>
            <a:off x="591552" y="2250476"/>
            <a:ext cx="3017520" cy="169277"/>
          </a:xfrm>
        </p:spPr>
        <p:txBody>
          <a:bodyPr/>
          <a:lstStyle>
            <a:lvl1pPr marL="0" indent="0">
              <a:spcBef>
                <a:spcPts val="0"/>
              </a:spcBef>
              <a:buNone/>
              <a:defRPr sz="1100">
                <a:solidFill>
                  <a:schemeClr val="tx1"/>
                </a:solidFill>
              </a:defRPr>
            </a:lvl1pPr>
            <a:lvl2pPr marL="114300" indent="0">
              <a:spcBef>
                <a:spcPts val="0"/>
              </a:spcBef>
              <a:buNone/>
              <a:defRPr sz="1100"/>
            </a:lvl2pPr>
            <a:lvl3pPr marL="228600" indent="0">
              <a:spcBef>
                <a:spcPts val="0"/>
              </a:spcBef>
              <a:buNone/>
              <a:defRPr sz="1100"/>
            </a:lvl3pPr>
            <a:lvl4pPr marL="342900" indent="0">
              <a:spcBef>
                <a:spcPts val="0"/>
              </a:spcBef>
              <a:buNone/>
              <a:defRPr sz="1100"/>
            </a:lvl4pPr>
            <a:lvl5pPr marL="457200" indent="0">
              <a:spcBef>
                <a:spcPts val="0"/>
              </a:spcBef>
              <a:buNone/>
              <a:defRPr sz="1100"/>
            </a:lvl5pPr>
          </a:lstStyle>
          <a:p>
            <a:pPr lvl="0"/>
            <a:r>
              <a:rPr lang="en-US" dirty="0"/>
              <a:t>Executive Director (insert text)</a:t>
            </a:r>
          </a:p>
        </p:txBody>
      </p:sp>
      <p:sp>
        <p:nvSpPr>
          <p:cNvPr id="40" name="Executive director names"/>
          <p:cNvSpPr>
            <a:spLocks noGrp="1"/>
          </p:cNvSpPr>
          <p:nvPr>
            <p:ph type="body" sz="quarter" idx="42" hasCustomPrompt="1"/>
          </p:nvPr>
        </p:nvSpPr>
        <p:spPr bwMode="gray">
          <a:xfrm>
            <a:off x="591552" y="2459785"/>
            <a:ext cx="3019522" cy="138499"/>
          </a:xfrm>
        </p:spPr>
        <p:txBody>
          <a:bodyPr/>
          <a:lstStyle>
            <a:lvl1pPr marL="0" indent="0">
              <a:spcBef>
                <a:spcPts val="200"/>
              </a:spcBef>
              <a:buNone/>
              <a:defRPr>
                <a:solidFill>
                  <a:schemeClr val="tx1"/>
                </a:solidFill>
              </a:defRPr>
            </a:lvl1pPr>
            <a:lvl2pPr marL="114300" indent="0">
              <a:spcBef>
                <a:spcPts val="200"/>
              </a:spcBef>
              <a:buNone/>
              <a:defRPr>
                <a:solidFill>
                  <a:schemeClr val="accent3"/>
                </a:solidFill>
              </a:defRPr>
            </a:lvl2pPr>
            <a:lvl3pPr marL="228600" indent="0">
              <a:spcBef>
                <a:spcPts val="200"/>
              </a:spcBef>
              <a:buNone/>
              <a:defRPr>
                <a:solidFill>
                  <a:schemeClr val="accent3"/>
                </a:solidFill>
              </a:defRPr>
            </a:lvl3pPr>
            <a:lvl4pPr marL="342900" indent="0">
              <a:spcBef>
                <a:spcPts val="200"/>
              </a:spcBef>
              <a:buNone/>
              <a:defRPr>
                <a:solidFill>
                  <a:schemeClr val="accent3"/>
                </a:solidFill>
              </a:defRPr>
            </a:lvl4pPr>
            <a:lvl5pPr marL="457200" indent="0">
              <a:spcBef>
                <a:spcPts val="200"/>
              </a:spcBef>
              <a:buNone/>
              <a:defRPr>
                <a:solidFill>
                  <a:schemeClr val="accent3"/>
                </a:solidFill>
              </a:defRPr>
            </a:lvl5pPr>
          </a:lstStyle>
          <a:p>
            <a:pPr lvl="0"/>
            <a:r>
              <a:rPr lang="en-US" dirty="0"/>
              <a:t>Insert Name(s) Here</a:t>
            </a:r>
          </a:p>
        </p:txBody>
      </p:sp>
      <p:cxnSp>
        <p:nvCxnSpPr>
          <p:cNvPr id="13" name="Line - decorative"/>
          <p:cNvCxnSpPr/>
          <p:nvPr userDrawn="1"/>
        </p:nvCxnSpPr>
        <p:spPr bwMode="gray">
          <a:xfrm>
            <a:off x="4086830" y="0"/>
            <a:ext cx="0" cy="4800600"/>
          </a:xfrm>
          <a:prstGeom prst="line">
            <a:avLst/>
          </a:prstGeom>
          <a:ln w="12700">
            <a:solidFill>
              <a:schemeClr val="bg2">
                <a:lumMod val="7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Full legal caveat - decorative">
            <a:extLst>
              <a:ext uri="{C183D7F6-B498-43B3-948B-1728B52AA6E4}">
                <adec:decorative xmlns:adec="http://schemas.microsoft.com/office/drawing/2017/decorative" val="1"/>
              </a:ext>
            </a:extLst>
          </p:cNvPr>
          <p:cNvSpPr txBox="1"/>
          <p:nvPr userDrawn="1"/>
        </p:nvSpPr>
        <p:spPr bwMode="gray">
          <a:xfrm>
            <a:off x="4173100" y="198787"/>
            <a:ext cx="1920240" cy="4514056"/>
          </a:xfrm>
          <a:prstGeom prst="rect">
            <a:avLst/>
          </a:prstGeom>
          <a:noFill/>
        </p:spPr>
        <p:txBody>
          <a:bodyPr wrap="square" lIns="0" tIns="0" rIns="0" bIns="0" rtlCol="0">
            <a:spAutoFit/>
          </a:bodyPr>
          <a:lstStyle/>
          <a:p>
            <a:pPr>
              <a:spcBef>
                <a:spcPts val="400"/>
              </a:spcBef>
            </a:pPr>
            <a:r>
              <a:rPr lang="en-US" sz="400" b="1" kern="1200" dirty="0">
                <a:solidFill>
                  <a:schemeClr val="tx1"/>
                </a:solidFill>
                <a:effectLst/>
                <a:latin typeface="+mn-lt"/>
                <a:ea typeface="+mn-ea"/>
                <a:cs typeface="+mn-cs"/>
              </a:rPr>
              <a:t>Legal Caveat</a:t>
            </a:r>
            <a:endParaRPr lang="en-US" sz="400" kern="1200" dirty="0">
              <a:solidFill>
                <a:schemeClr val="tx1"/>
              </a:solidFill>
              <a:effectLst/>
              <a:latin typeface="+mn-lt"/>
              <a:ea typeface="+mn-ea"/>
              <a:cs typeface="+mn-cs"/>
            </a:endParaRPr>
          </a:p>
          <a:p>
            <a:pPr>
              <a:spcBef>
                <a:spcPts val="400"/>
              </a:spcBef>
            </a:pPr>
            <a:r>
              <a:rPr lang="en-US" sz="400" kern="1200" dirty="0">
                <a:solidFill>
                  <a:schemeClr val="tx1"/>
                </a:solidFill>
                <a:effectLst/>
                <a:latin typeface="+mn-lt"/>
                <a:ea typeface="+mn-ea"/>
                <a:cs typeface="+mn-cs"/>
              </a:rPr>
              <a:t>EAB Global, Inc. (“EAB”) has made efforts to verify the accuracy of the information it provides to partners. This report relies on data obtained from many sources, however, and EAB cannot guarantee the accuracy of the information provided or any analysis based thereon. In addition, neither EAB nor any of its affiliates (each, an “EAB Organization”) is in the business of giving legal, accounting, or other professional advice, and its reports should not be construed as professional advice. In particular, partners should not rely on any legal commentary in this report as a basis for action, or assume that any tactics described herein would be permitted by applicable law or appropriate for a given partner’s situation. Partners are advised to consult with appropriate professionals concerning legal, tax, or accounting issues, before implementing any of these tactics. No EAB Organization or any of its respective officers, directors, employees, or agents shall be liable for any claims, liabilities, or expenses relating to (a) any errors or omissions in this report, whether caused by any EAB Organization, or any of their respective employees or agents, or sources or other third parties, (b) any recommendation by any EAB Organization, or (c) failure of partner and its employees and agents to abide by the terms set forth herein.</a:t>
            </a:r>
          </a:p>
          <a:p>
            <a:pPr>
              <a:spcBef>
                <a:spcPts val="400"/>
              </a:spcBef>
            </a:pPr>
            <a:r>
              <a:rPr lang="en-US" sz="400" kern="1200" dirty="0">
                <a:solidFill>
                  <a:schemeClr val="tx1"/>
                </a:solidFill>
                <a:effectLst/>
                <a:latin typeface="+mn-lt"/>
                <a:ea typeface="+mn-ea"/>
                <a:cs typeface="+mn-cs"/>
              </a:rPr>
              <a:t>EAB is a registered trademark of EAB Global, Inc. in the United States and other countries. Partners are not permitted to use these trademarks, or any other trademark, product name, service name, trade name, and logo of any EAB Organization without prior written consent of EAB.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an EAB Organization and its products and services, or (b) an endorsement of the company or its products or services by an EAB Organization. No EAB Organization is affiliated with any such company.</a:t>
            </a:r>
            <a:endParaRPr lang="en-US" sz="400" b="1" kern="1200" dirty="0">
              <a:solidFill>
                <a:schemeClr val="tx1"/>
              </a:solidFill>
              <a:effectLst/>
              <a:latin typeface="+mn-lt"/>
              <a:ea typeface="+mn-ea"/>
              <a:cs typeface="+mn-cs"/>
            </a:endParaRPr>
          </a:p>
          <a:p>
            <a:pPr>
              <a:spcBef>
                <a:spcPts val="400"/>
              </a:spcBef>
            </a:pPr>
            <a:r>
              <a:rPr lang="en-US" sz="400" b="1" kern="1200" dirty="0">
                <a:solidFill>
                  <a:schemeClr val="tx1"/>
                </a:solidFill>
                <a:effectLst/>
                <a:latin typeface="+mn-lt"/>
                <a:ea typeface="+mn-ea"/>
                <a:cs typeface="+mn-cs"/>
              </a:rPr>
              <a:t>IMPORTANT: Please read the following.</a:t>
            </a:r>
            <a:endParaRPr lang="en-US" sz="400" kern="1200" dirty="0">
              <a:solidFill>
                <a:schemeClr val="tx1"/>
              </a:solidFill>
              <a:effectLst/>
              <a:latin typeface="+mn-lt"/>
              <a:ea typeface="+mn-ea"/>
              <a:cs typeface="+mn-cs"/>
            </a:endParaRPr>
          </a:p>
          <a:p>
            <a:pPr>
              <a:spcBef>
                <a:spcPts val="400"/>
              </a:spcBef>
            </a:pPr>
            <a:r>
              <a:rPr lang="en-US" sz="400" kern="1200" dirty="0">
                <a:solidFill>
                  <a:schemeClr val="tx1"/>
                </a:solidFill>
                <a:effectLst/>
                <a:latin typeface="+mn-lt"/>
                <a:ea typeface="+mn-ea"/>
                <a:cs typeface="+mn-cs"/>
              </a:rPr>
              <a:t>EAB has prepared this report for the exclusive use of its partners. Each partner acknowledges and agrees that this report and the information contained herein (collectively, the “Report”) are confidential and proprietary to EAB. By accepting delivery of this Report, each partner agrees to abide by the terms as stated herein, including the following:</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All right, title, and interest in and to this Report is owned by an EAB Organization. Except as stated herein, no right, license, permission, or interest of any kind in this Report is intended to be given, transferred to, or acquired by a partner. Each partner is authorized to use this Report only to the extent expressly authorized herein.</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shall not sell, license, republish, distribute, or post online or otherwise this Report, in part or in whole. Each partner shall not disseminate or permit the use of, and shall take reasonable precautions to prevent such dissemination or use of, this Report by (a) any of its employees and agents (except as stated below), or (b) any third party.</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may make this Report available solely to those of its </a:t>
            </a:r>
            <a:br>
              <a:rPr lang="en-US" sz="400" kern="1200" dirty="0">
                <a:solidFill>
                  <a:schemeClr val="tx1"/>
                </a:solidFill>
                <a:effectLst/>
                <a:latin typeface="+mn-lt"/>
                <a:ea typeface="+mn-ea"/>
                <a:cs typeface="+mn-cs"/>
              </a:rPr>
            </a:br>
            <a:r>
              <a:rPr lang="en-US" sz="400" kern="1200" dirty="0">
                <a:solidFill>
                  <a:schemeClr val="tx1"/>
                </a:solidFill>
                <a:effectLst/>
                <a:latin typeface="+mn-lt"/>
                <a:ea typeface="+mn-ea"/>
                <a:cs typeface="+mn-cs"/>
              </a:rPr>
              <a:t>employees and agents who (a) are registered for the workshop or program of which this Report is a part, (b) require access to this Report in order to learn from the information described herein, and (c) agree not to disclose this Report to other employees or agents or any third party. Each partner shall use, and shall ensure that its employees and agents use, this Report for its internal use only. Each partner may make a limited number of copies, solely as adequate for use by its employees and agents in accordance with the terms herein.</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shall not remove from this Report any confidential markings, copyright notices, and/or other similar indicia herein.</a:t>
            </a:r>
          </a:p>
          <a:p>
            <a:pPr marL="114300" lvl="0" indent="-114300">
              <a:spcBef>
                <a:spcPts val="400"/>
              </a:spcBef>
              <a:buFont typeface="+mj-lt"/>
              <a:buAutoNum type="arabicPeriod"/>
            </a:pPr>
            <a:r>
              <a:rPr lang="en-US" sz="400" kern="1200" dirty="0">
                <a:solidFill>
                  <a:schemeClr val="tx1"/>
                </a:solidFill>
                <a:effectLst/>
                <a:latin typeface="+mn-lt"/>
                <a:ea typeface="+mn-ea"/>
                <a:cs typeface="+mn-cs"/>
              </a:rPr>
              <a:t>Each partner is responsible for any breach of its obligations as stated herein by any of its employees or agents.</a:t>
            </a:r>
          </a:p>
          <a:p>
            <a:pPr marL="114300" indent="-114300">
              <a:spcBef>
                <a:spcPts val="400"/>
              </a:spcBef>
              <a:buFont typeface="+mj-lt"/>
              <a:buAutoNum type="arabicPeriod"/>
            </a:pPr>
            <a:r>
              <a:rPr lang="en-US" sz="400" kern="1200" dirty="0">
                <a:solidFill>
                  <a:schemeClr val="tx1"/>
                </a:solidFill>
                <a:effectLst/>
                <a:latin typeface="+mn-lt"/>
                <a:ea typeface="+mn-ea"/>
                <a:cs typeface="+mn-cs"/>
              </a:rPr>
              <a:t>If a partner is unwilling to abide by any of the foregoing obligations, then such partner shall promptly return this Report and all copies thereof to EAB.  </a:t>
            </a:r>
          </a:p>
        </p:txBody>
      </p:sp>
    </p:spTree>
    <p:custDataLst>
      <p:tags r:id="rId1"/>
    </p:custDataLst>
    <p:extLst>
      <p:ext uri="{BB962C8B-B14F-4D97-AF65-F5344CB8AC3E}">
        <p14:creationId xmlns:p14="http://schemas.microsoft.com/office/powerpoint/2010/main" val="1794712829"/>
      </p:ext>
    </p:extLst>
  </p:cSld>
  <p:clrMapOvr>
    <a:masterClrMapping/>
  </p:clrMapOvr>
  <p:extLst>
    <p:ext uri="{DCECCB84-F9BA-43D5-87BE-67443E8EF086}">
      <p15:sldGuideLst xmlns:p15="http://schemas.microsoft.com/office/powerpoint/2012/main">
        <p15:guide id="1" pos="370">
          <p15:clr>
            <a:srgbClr val="FBAE40"/>
          </p15:clr>
        </p15:guide>
        <p15:guide id="2" orient="horz" pos="195" userDrawn="1">
          <p15:clr>
            <a:srgbClr val="FBAE40"/>
          </p15:clr>
        </p15:guide>
        <p15:guide id="3" pos="2417"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Copyright)">
    <p:spTree>
      <p:nvGrpSpPr>
        <p:cNvPr id="1" name=""/>
        <p:cNvGrpSpPr/>
        <p:nvPr/>
      </p:nvGrpSpPr>
      <p:grpSpPr>
        <a:xfrm>
          <a:off x="0" y="0"/>
          <a:ext cx="0" cy="0"/>
          <a:chOff x="0" y="0"/>
          <a:chExt cx="0" cy="0"/>
        </a:xfrm>
      </p:grpSpPr>
      <p:sp>
        <p:nvSpPr>
          <p:cNvPr id="20"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tx1"/>
                </a:solidFill>
                <a:latin typeface="+mj-lt"/>
              </a:rPr>
              <a:t>‹#›</a:t>
            </a:fld>
            <a:endParaRPr lang="en-US" sz="650" dirty="0">
              <a:solidFill>
                <a:schemeClr val="tx1"/>
              </a:solidFill>
              <a:latin typeface="+mj-lt"/>
            </a:endParaRPr>
          </a:p>
        </p:txBody>
      </p:sp>
    </p:spTree>
    <p:custDataLst>
      <p:tags r:id="rId1"/>
    </p:custDataLst>
    <p:extLst>
      <p:ext uri="{BB962C8B-B14F-4D97-AF65-F5344CB8AC3E}">
        <p14:creationId xmlns:p14="http://schemas.microsoft.com/office/powerpoint/2010/main" val="968989333"/>
      </p:ext>
    </p:extLst>
  </p:cSld>
  <p:clrMapOvr>
    <a:masterClrMapping/>
  </p:clrMapOvr>
  <p:extLst>
    <p:ext uri="{DCECCB84-F9BA-43D5-87BE-67443E8EF086}">
      <p15:sldGuideLst xmlns:p15="http://schemas.microsoft.com/office/powerpoint/2012/main">
        <p15:guide id="1" orient="horz" pos="6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ack Cover: Top Slide">
    <p:bg bwMode="gray">
      <p:bgRef idx="1001">
        <a:schemeClr val="bg1"/>
      </p:bgRef>
    </p:bg>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602411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Bottom Slide">
    <p:bg bwMode="gray">
      <p:bgPr>
        <a:solidFill>
          <a:schemeClr val="accent5"/>
        </a:soli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3C9CFAEA-17B6-4FC6-B736-008C9F649D6B}"/>
              </a:ext>
            </a:extLst>
          </p:cNvPr>
          <p:cNvPicPr>
            <a:picLocks noChangeAspect="1"/>
          </p:cNvPicPr>
          <p:nvPr userDrawn="1"/>
        </p:nvPicPr>
        <p:blipFill>
          <a:blip r:embed="rId3"/>
          <a:stretch>
            <a:fillRect/>
          </a:stretch>
        </p:blipFill>
        <p:spPr>
          <a:xfrm>
            <a:off x="508" y="0"/>
            <a:ext cx="6399784" cy="4800600"/>
          </a:xfrm>
          <a:prstGeom prst="rect">
            <a:avLst/>
          </a:prstGeom>
        </p:spPr>
      </p:pic>
      <p:pic>
        <p:nvPicPr>
          <p:cNvPr id="26" name="Picture 25" descr="A black and white logo&#10;&#10;Description automatically generated with low confidence">
            <a:extLst>
              <a:ext uri="{FF2B5EF4-FFF2-40B4-BE49-F238E27FC236}">
                <a16:creationId xmlns:a16="http://schemas.microsoft.com/office/drawing/2014/main" id="{5A774E0D-2155-4B2C-B424-59193186EB03}"/>
              </a:ext>
            </a:extLst>
          </p:cNvPr>
          <p:cNvPicPr>
            <a:picLocks noChangeAspect="1"/>
          </p:cNvPicPr>
          <p:nvPr userDrawn="1"/>
        </p:nvPicPr>
        <p:blipFill>
          <a:blip r:embed="rId4"/>
          <a:stretch>
            <a:fillRect/>
          </a:stretch>
        </p:blipFill>
        <p:spPr>
          <a:xfrm>
            <a:off x="4557336" y="374393"/>
            <a:ext cx="1371600" cy="557784"/>
          </a:xfrm>
          <a:prstGeom prst="rect">
            <a:avLst/>
          </a:prstGeom>
        </p:spPr>
      </p:pic>
      <p:sp>
        <p:nvSpPr>
          <p:cNvPr id="20" name="EAb locations, phone, website">
            <a:extLst>
              <a:ext uri="{FF2B5EF4-FFF2-40B4-BE49-F238E27FC236}">
                <a16:creationId xmlns:a16="http://schemas.microsoft.com/office/drawing/2014/main" id="{FC89286D-4175-B847-9CEC-C0D816A638EF}"/>
              </a:ext>
              <a:ext uri="{C183D7F6-B498-43B3-948B-1728B52AA6E4}">
                <adec:decorative xmlns:adec="http://schemas.microsoft.com/office/drawing/2017/decorative" val="1"/>
              </a:ext>
            </a:extLst>
          </p:cNvPr>
          <p:cNvSpPr txBox="1"/>
          <p:nvPr userDrawn="1"/>
        </p:nvSpPr>
        <p:spPr bwMode="gray">
          <a:xfrm>
            <a:off x="2113475" y="1158138"/>
            <a:ext cx="3822654" cy="153888"/>
          </a:xfrm>
          <a:prstGeom prst="rect">
            <a:avLst/>
          </a:prstGeom>
          <a:noFill/>
        </p:spPr>
        <p:txBody>
          <a:bodyPr wrap="square" lIns="0" tIns="0" rIns="0" bIns="0" rtlCol="0">
            <a:spAutoFit/>
          </a:bodyPr>
          <a:lstStyle/>
          <a:p>
            <a:pPr algn="r">
              <a:spcBef>
                <a:spcPts val="1100"/>
              </a:spcBef>
            </a:pPr>
            <a:r>
              <a:rPr lang="en-US" sz="1000" spc="0" baseline="0" dirty="0">
                <a:solidFill>
                  <a:schemeClr val="bg1"/>
                </a:solidFill>
                <a:latin typeface="+mn-lt"/>
                <a:ea typeface="Verdana" panose="020B0604030504040204" pitchFamily="34" charset="0"/>
                <a:cs typeface="Verdana" panose="020B0604030504040204" pitchFamily="34" charset="0"/>
              </a:rPr>
              <a:t>202-747-1000 | </a:t>
            </a:r>
            <a:r>
              <a:rPr lang="en-US" sz="1000" b="1" spc="0" baseline="0" dirty="0">
                <a:solidFill>
                  <a:schemeClr val="bg1"/>
                </a:solidFill>
                <a:latin typeface="+mn-lt"/>
                <a:ea typeface="Verdana" panose="020B0604030504040204" pitchFamily="34" charset="0"/>
                <a:cs typeface="Verdana" panose="020B0604030504040204" pitchFamily="34" charset="0"/>
              </a:rPr>
              <a:t>eab.com</a:t>
            </a:r>
          </a:p>
        </p:txBody>
      </p:sp>
      <p:grpSp>
        <p:nvGrpSpPr>
          <p:cNvPr id="3" name="Group 2">
            <a:extLst>
              <a:ext uri="{FF2B5EF4-FFF2-40B4-BE49-F238E27FC236}">
                <a16:creationId xmlns:a16="http://schemas.microsoft.com/office/drawing/2014/main" id="{25BE0287-1A53-4E55-ADBD-54EEB00C9FA7}"/>
              </a:ext>
            </a:extLst>
          </p:cNvPr>
          <p:cNvGrpSpPr/>
          <p:nvPr userDrawn="1"/>
        </p:nvGrpSpPr>
        <p:grpSpPr>
          <a:xfrm>
            <a:off x="2113475" y="1439005"/>
            <a:ext cx="3874395" cy="182880"/>
            <a:chOff x="2113475" y="1439005"/>
            <a:chExt cx="3874395" cy="182880"/>
          </a:xfrm>
        </p:grpSpPr>
        <p:pic>
          <p:nvPicPr>
            <p:cNvPr id="11" name="Graphic 10">
              <a:extLst>
                <a:ext uri="{FF2B5EF4-FFF2-40B4-BE49-F238E27FC236}">
                  <a16:creationId xmlns:a16="http://schemas.microsoft.com/office/drawing/2014/main" id="{7025375E-D2DD-864A-A8E2-3A340275D4E9}"/>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3751535" y="1439005"/>
              <a:ext cx="182880" cy="182880"/>
            </a:xfrm>
            <a:prstGeom prst="rect">
              <a:avLst/>
            </a:prstGeom>
          </p:spPr>
        </p:pic>
        <p:pic>
          <p:nvPicPr>
            <p:cNvPr id="12" name="Graphic 11">
              <a:extLst>
                <a:ext uri="{FF2B5EF4-FFF2-40B4-BE49-F238E27FC236}">
                  <a16:creationId xmlns:a16="http://schemas.microsoft.com/office/drawing/2014/main" id="{A3F16BFA-C68E-484A-B601-187DB543DDF8}"/>
                </a:ext>
              </a:extLst>
            </p:cNvPr>
            <p:cNvPicPr>
              <a:picLocks noChangeAspect="1"/>
            </p:cNvPicPr>
            <p:nvPr userDrawn="1"/>
          </p:nvPicPr>
          <p:blipFill>
            <a:blip r:embed="rId7">
              <a:extLst>
                <a:ext uri="{96DAC541-7B7A-43D3-8B79-37D633B846F1}">
                  <asvg:svgBlip xmlns:asvg="http://schemas.microsoft.com/office/drawing/2016/SVG/main" r:embed="rId8"/>
                </a:ext>
              </a:extLst>
            </a:blip>
            <a:srcRect/>
            <a:stretch/>
          </p:blipFill>
          <p:spPr>
            <a:xfrm>
              <a:off x="5061188" y="1439005"/>
              <a:ext cx="182880" cy="182880"/>
            </a:xfrm>
            <a:prstGeom prst="rect">
              <a:avLst/>
            </a:prstGeom>
          </p:spPr>
        </p:pic>
        <p:pic>
          <p:nvPicPr>
            <p:cNvPr id="18" name="Graphic 17">
              <a:extLst>
                <a:ext uri="{FF2B5EF4-FFF2-40B4-BE49-F238E27FC236}">
                  <a16:creationId xmlns:a16="http://schemas.microsoft.com/office/drawing/2014/main" id="{1B4CBDE4-64FC-064A-A34B-734EF627B961}"/>
                </a:ext>
              </a:extLst>
            </p:cNvPr>
            <p:cNvPicPr>
              <a:picLocks noChangeAspect="1"/>
            </p:cNvPicPr>
            <p:nvPr userDrawn="1"/>
          </p:nvPicPr>
          <p:blipFill>
            <a:blip r:embed="rId9">
              <a:extLst>
                <a:ext uri="{96DAC541-7B7A-43D3-8B79-37D633B846F1}">
                  <asvg:svgBlip xmlns:asvg="http://schemas.microsoft.com/office/drawing/2016/SVG/main" r:embed="rId10"/>
                </a:ext>
              </a:extLst>
            </a:blip>
            <a:srcRect/>
            <a:stretch/>
          </p:blipFill>
          <p:spPr>
            <a:xfrm>
              <a:off x="2896133" y="1439005"/>
              <a:ext cx="182880" cy="182880"/>
            </a:xfrm>
            <a:prstGeom prst="rect">
              <a:avLst/>
            </a:prstGeom>
          </p:spPr>
        </p:pic>
        <p:pic>
          <p:nvPicPr>
            <p:cNvPr id="19" name="Graphic 18">
              <a:extLst>
                <a:ext uri="{FF2B5EF4-FFF2-40B4-BE49-F238E27FC236}">
                  <a16:creationId xmlns:a16="http://schemas.microsoft.com/office/drawing/2014/main" id="{AEC3CDD8-176E-DA44-B55D-472FD06F856E}"/>
                </a:ext>
              </a:extLst>
            </p:cNvPr>
            <p:cNvPicPr>
              <a:picLocks noChangeAspect="1"/>
            </p:cNvPicPr>
            <p:nvPr userDrawn="1"/>
          </p:nvPicPr>
          <p:blipFill>
            <a:blip r:embed="rId11">
              <a:extLst>
                <a:ext uri="{96DAC541-7B7A-43D3-8B79-37D633B846F1}">
                  <asvg:svgBlip xmlns:asvg="http://schemas.microsoft.com/office/drawing/2016/SVG/main" r:embed="rId12"/>
                </a:ext>
              </a:extLst>
            </a:blip>
            <a:srcRect/>
            <a:stretch/>
          </p:blipFill>
          <p:spPr>
            <a:xfrm>
              <a:off x="2113475" y="1439005"/>
              <a:ext cx="182880" cy="182880"/>
            </a:xfrm>
            <a:prstGeom prst="rect">
              <a:avLst/>
            </a:prstGeom>
          </p:spPr>
        </p:pic>
        <p:sp>
          <p:nvSpPr>
            <p:cNvPr id="22" name="EAb locations, phone, website">
              <a:extLst>
                <a:ext uri="{FF2B5EF4-FFF2-40B4-BE49-F238E27FC236}">
                  <a16:creationId xmlns:a16="http://schemas.microsoft.com/office/drawing/2014/main" id="{864AA60D-4F78-9142-9B16-5FA4F68B622E}"/>
                </a:ext>
                <a:ext uri="{C183D7F6-B498-43B3-948B-1728B52AA6E4}">
                  <adec:decorative xmlns:adec="http://schemas.microsoft.com/office/drawing/2017/decorative" val="1"/>
                </a:ext>
              </a:extLst>
            </p:cNvPr>
            <p:cNvSpPr txBox="1"/>
            <p:nvPr userDrawn="1"/>
          </p:nvSpPr>
          <p:spPr bwMode="gray">
            <a:xfrm>
              <a:off x="2340643" y="1453947"/>
              <a:ext cx="447113" cy="152997"/>
            </a:xfrm>
            <a:prstGeom prst="rect">
              <a:avLst/>
            </a:prstGeom>
            <a:noFill/>
          </p:spPr>
          <p:txBody>
            <a:bodyPr wrap="square" lIns="0" tIns="0" rIns="0" bIns="0" rtlCol="0">
              <a:spAutoFit/>
            </a:bodyPr>
            <a:lstStyle/>
            <a:p>
              <a:pPr algn="l">
                <a:spcBef>
                  <a:spcPts val="500"/>
                </a:spcBef>
              </a:pPr>
              <a:r>
                <a:rPr lang="en-US" sz="1000" b="1" spc="0" baseline="0" dirty="0">
                  <a:solidFill>
                    <a:schemeClr val="bg1"/>
                  </a:solidFill>
                  <a:latin typeface="+mn-lt"/>
                  <a:ea typeface="Verdana" panose="020B0604030504040204" pitchFamily="34" charset="0"/>
                  <a:cs typeface="Verdana" panose="020B0604030504040204" pitchFamily="34" charset="0"/>
                </a:rPr>
                <a:t>@</a:t>
              </a:r>
              <a:r>
                <a:rPr lang="en-US" sz="1000" b="1" spc="0" baseline="0" dirty="0" err="1">
                  <a:solidFill>
                    <a:schemeClr val="bg1"/>
                  </a:solidFill>
                  <a:latin typeface="+mn-lt"/>
                  <a:ea typeface="Verdana" panose="020B0604030504040204" pitchFamily="34" charset="0"/>
                  <a:cs typeface="Verdana" panose="020B0604030504040204" pitchFamily="34" charset="0"/>
                </a:rPr>
                <a:t>eab</a:t>
              </a:r>
              <a:endParaRPr lang="en-US" sz="1000" b="1" spc="0" baseline="0" dirty="0">
                <a:solidFill>
                  <a:schemeClr val="bg1"/>
                </a:solidFill>
                <a:latin typeface="+mn-lt"/>
                <a:ea typeface="Verdana" panose="020B0604030504040204" pitchFamily="34" charset="0"/>
                <a:cs typeface="Verdana" panose="020B0604030504040204" pitchFamily="34" charset="0"/>
              </a:endParaRPr>
            </a:p>
          </p:txBody>
        </p:sp>
        <p:sp>
          <p:nvSpPr>
            <p:cNvPr id="23" name="EAb locations, phone, website">
              <a:extLst>
                <a:ext uri="{FF2B5EF4-FFF2-40B4-BE49-F238E27FC236}">
                  <a16:creationId xmlns:a16="http://schemas.microsoft.com/office/drawing/2014/main" id="{D10AE8D0-D103-374C-89EF-9F9D7FDD3DA7}"/>
                </a:ext>
                <a:ext uri="{C183D7F6-B498-43B3-948B-1728B52AA6E4}">
                  <adec:decorative xmlns:adec="http://schemas.microsoft.com/office/drawing/2017/decorative" val="1"/>
                </a:ext>
              </a:extLst>
            </p:cNvPr>
            <p:cNvSpPr txBox="1"/>
            <p:nvPr userDrawn="1"/>
          </p:nvSpPr>
          <p:spPr bwMode="gray">
            <a:xfrm>
              <a:off x="3977761" y="1453501"/>
              <a:ext cx="888844" cy="153888"/>
            </a:xfrm>
            <a:prstGeom prst="rect">
              <a:avLst/>
            </a:prstGeom>
            <a:noFill/>
          </p:spPr>
          <p:txBody>
            <a:bodyPr wrap="square" lIns="0" tIns="0" rIns="0" bIns="0" rtlCol="0">
              <a:spAutoFit/>
            </a:bodyPr>
            <a:lstStyle/>
            <a:p>
              <a:pPr algn="l">
                <a:spcBef>
                  <a:spcPts val="500"/>
                </a:spcBef>
              </a:pPr>
              <a:r>
                <a:rPr lang="en-US" sz="1000" b="1" spc="0" baseline="0" dirty="0">
                  <a:solidFill>
                    <a:schemeClr val="bg1"/>
                  </a:solidFill>
                  <a:latin typeface="+mn-lt"/>
                  <a:ea typeface="Verdana" panose="020B0604030504040204" pitchFamily="34" charset="0"/>
                  <a:cs typeface="Verdana" panose="020B0604030504040204" pitchFamily="34" charset="0"/>
                </a:rPr>
                <a:t>@</a:t>
              </a:r>
              <a:r>
                <a:rPr lang="en-US" sz="1000" b="1" spc="0" baseline="0" dirty="0" err="1">
                  <a:solidFill>
                    <a:schemeClr val="bg1"/>
                  </a:solidFill>
                  <a:latin typeface="+mn-lt"/>
                  <a:ea typeface="Verdana" panose="020B0604030504040204" pitchFamily="34" charset="0"/>
                  <a:cs typeface="Verdana" panose="020B0604030504040204" pitchFamily="34" charset="0"/>
                </a:rPr>
                <a:t>WeAreEAB</a:t>
              </a:r>
              <a:endParaRPr lang="en-US" sz="1000" b="1" spc="0" baseline="0" dirty="0">
                <a:solidFill>
                  <a:schemeClr val="bg1"/>
                </a:solidFill>
                <a:latin typeface="+mn-lt"/>
                <a:ea typeface="Verdana" panose="020B0604030504040204" pitchFamily="34" charset="0"/>
                <a:cs typeface="Verdana" panose="020B0604030504040204" pitchFamily="34" charset="0"/>
              </a:endParaRPr>
            </a:p>
          </p:txBody>
        </p:sp>
        <p:sp>
          <p:nvSpPr>
            <p:cNvPr id="24" name="Rectangle 23">
              <a:extLst>
                <a:ext uri="{FF2B5EF4-FFF2-40B4-BE49-F238E27FC236}">
                  <a16:creationId xmlns:a16="http://schemas.microsoft.com/office/drawing/2014/main" id="{FDFE1762-3F4A-7E42-AFC8-90740BAFFFDE}"/>
                </a:ext>
              </a:extLst>
            </p:cNvPr>
            <p:cNvSpPr/>
            <p:nvPr/>
          </p:nvSpPr>
          <p:spPr bwMode="gray">
            <a:xfrm>
              <a:off x="3112531" y="1453501"/>
              <a:ext cx="725236" cy="153888"/>
            </a:xfrm>
            <a:prstGeom prst="rect">
              <a:avLst/>
            </a:prstGeom>
          </p:spPr>
          <p:txBody>
            <a:bodyPr wrap="square" lIns="0" tIns="0" rIns="0" bIns="0">
              <a:spAutoFit/>
            </a:bodyPr>
            <a:lstStyle/>
            <a:p>
              <a:r>
                <a:rPr lang="en-US" sz="1000" b="1" dirty="0">
                  <a:solidFill>
                    <a:schemeClr val="bg1"/>
                  </a:solidFill>
                </a:rPr>
                <a:t>@</a:t>
              </a:r>
              <a:r>
                <a:rPr lang="en-US" sz="1000" b="1" dirty="0" err="1">
                  <a:solidFill>
                    <a:schemeClr val="bg1"/>
                  </a:solidFill>
                </a:rPr>
                <a:t>eab</a:t>
              </a:r>
              <a:r>
                <a:rPr lang="en-US" sz="1000" b="1" dirty="0">
                  <a:solidFill>
                    <a:schemeClr val="bg1"/>
                  </a:solidFill>
                </a:rPr>
                <a:t>_</a:t>
              </a:r>
            </a:p>
          </p:txBody>
        </p:sp>
        <p:sp>
          <p:nvSpPr>
            <p:cNvPr id="27" name="EAb locations, phone, website">
              <a:extLst>
                <a:ext uri="{FF2B5EF4-FFF2-40B4-BE49-F238E27FC236}">
                  <a16:creationId xmlns:a16="http://schemas.microsoft.com/office/drawing/2014/main" id="{9561058F-4B60-1E4A-887B-A3F8ACC4672E}"/>
                </a:ext>
                <a:ext uri="{C183D7F6-B498-43B3-948B-1728B52AA6E4}">
                  <adec:decorative xmlns:adec="http://schemas.microsoft.com/office/drawing/2017/decorative" val="1"/>
                </a:ext>
              </a:extLst>
            </p:cNvPr>
            <p:cNvSpPr txBox="1"/>
            <p:nvPr userDrawn="1"/>
          </p:nvSpPr>
          <p:spPr bwMode="gray">
            <a:xfrm>
              <a:off x="5283780" y="1453501"/>
              <a:ext cx="704090" cy="153888"/>
            </a:xfrm>
            <a:prstGeom prst="rect">
              <a:avLst/>
            </a:prstGeom>
            <a:noFill/>
          </p:spPr>
          <p:txBody>
            <a:bodyPr wrap="square" lIns="0" tIns="0" rIns="0" bIns="0" rtlCol="0">
              <a:spAutoFit/>
            </a:bodyPr>
            <a:lstStyle/>
            <a:p>
              <a:pPr algn="l">
                <a:spcBef>
                  <a:spcPts val="500"/>
                </a:spcBef>
              </a:pPr>
              <a:r>
                <a:rPr lang="en-US" sz="1000" b="1" spc="0" baseline="0" dirty="0">
                  <a:solidFill>
                    <a:schemeClr val="bg1"/>
                  </a:solidFill>
                  <a:latin typeface="+mn-lt"/>
                  <a:ea typeface="Verdana" panose="020B0604030504040204" pitchFamily="34" charset="0"/>
                  <a:cs typeface="Verdana" panose="020B0604030504040204" pitchFamily="34" charset="0"/>
                </a:rPr>
                <a:t>@</a:t>
              </a:r>
              <a:r>
                <a:rPr lang="en-US" sz="1000" b="1" spc="0" baseline="0" dirty="0" err="1">
                  <a:solidFill>
                    <a:schemeClr val="bg1"/>
                  </a:solidFill>
                  <a:latin typeface="+mn-lt"/>
                  <a:ea typeface="Verdana" panose="020B0604030504040204" pitchFamily="34" charset="0"/>
                  <a:cs typeface="Verdana" panose="020B0604030504040204" pitchFamily="34" charset="0"/>
                </a:rPr>
                <a:t>eab.life</a:t>
              </a:r>
              <a:endParaRPr lang="en-US" sz="1000" b="1" spc="0" baseline="0" dirty="0">
                <a:solidFill>
                  <a:schemeClr val="bg1"/>
                </a:solidFill>
                <a:latin typeface="+mn-lt"/>
                <a:ea typeface="Verdana" panose="020B0604030504040204" pitchFamily="34" charset="0"/>
                <a:cs typeface="Verdana" panose="020B0604030504040204" pitchFamily="34" charset="0"/>
              </a:endParaRPr>
            </a:p>
          </p:txBody>
        </p:sp>
      </p:grpSp>
    </p:spTree>
    <p:custDataLst>
      <p:tags r:id="rId1"/>
    </p:custDataLst>
    <p:extLst>
      <p:ext uri="{BB962C8B-B14F-4D97-AF65-F5344CB8AC3E}">
        <p14:creationId xmlns:p14="http://schemas.microsoft.com/office/powerpoint/2010/main" val="231698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EAB In-Brief">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D6E47A-66C1-C184-EC9B-ED924EC1C54C}"/>
              </a:ext>
            </a:extLst>
          </p:cNvPr>
          <p:cNvSpPr>
            <a:spLocks noGrp="1"/>
          </p:cNvSpPr>
          <p:nvPr>
            <p:ph type="title" hasCustomPrompt="1"/>
          </p:nvPr>
        </p:nvSpPr>
        <p:spPr>
          <a:xfrm>
            <a:off x="277813" y="-616219"/>
            <a:ext cx="5851782" cy="498598"/>
          </a:xfrm>
        </p:spPr>
        <p:txBody>
          <a:bodyPr/>
          <a:lstStyle>
            <a:lvl1pPr>
              <a:defRPr/>
            </a:lvl1pPr>
          </a:lstStyle>
          <a:p>
            <a:r>
              <a:rPr lang="en-US" dirty="0"/>
              <a:t>Add “About EAB” (this is a hidden title for accessibility)</a:t>
            </a:r>
          </a:p>
        </p:txBody>
      </p:sp>
      <p:pic>
        <p:nvPicPr>
          <p:cNvPr id="2" name="EAB logo" descr="EAB logo">
            <a:extLst>
              <a:ext uri="{FF2B5EF4-FFF2-40B4-BE49-F238E27FC236}">
                <a16:creationId xmlns:a16="http://schemas.microsoft.com/office/drawing/2014/main" id="{690A6364-DA88-6C5C-6C45-AB6AB2982738}"/>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318262" y="130241"/>
            <a:ext cx="1072621" cy="453704"/>
          </a:xfrm>
          <a:prstGeom prst="rect">
            <a:avLst/>
          </a:prstGeom>
          <a:noFill/>
          <a:ln>
            <a:noFill/>
          </a:ln>
        </p:spPr>
      </p:pic>
      <p:sp>
        <p:nvSpPr>
          <p:cNvPr id="4" name="Page title">
            <a:extLst>
              <a:ext uri="{FF2B5EF4-FFF2-40B4-BE49-F238E27FC236}">
                <a16:creationId xmlns:a16="http://schemas.microsoft.com/office/drawing/2014/main" id="{316FD107-D79B-C4E1-590E-50AC69D2CFF8}"/>
              </a:ext>
            </a:extLst>
          </p:cNvPr>
          <p:cNvSpPr/>
          <p:nvPr userDrawn="1"/>
        </p:nvSpPr>
        <p:spPr>
          <a:xfrm>
            <a:off x="2902940" y="147933"/>
            <a:ext cx="3200400" cy="418320"/>
          </a:xfrm>
          <a:prstGeom prst="rect">
            <a:avLst/>
          </a:prstGeom>
        </p:spPr>
        <p:txBody>
          <a:bodyPr lIns="0" tIns="0" rIns="0" bIns="0">
            <a:spAutoFit/>
          </a:bodyPr>
          <a:lstStyle/>
          <a:p>
            <a:pPr algn="r"/>
            <a:r>
              <a:rPr lang="en-US" sz="1359" spc="-6" dirty="0">
                <a:latin typeface="Rockwell" panose="02060603020205020403" pitchFamily="18" charset="77"/>
              </a:rPr>
              <a:t>Education’s</a:t>
            </a:r>
            <a:r>
              <a:rPr lang="en-US" sz="1359" spc="-3" dirty="0">
                <a:latin typeface="Rockwell" panose="02060603020205020403" pitchFamily="18" charset="77"/>
              </a:rPr>
              <a:t> Trusted Partner </a:t>
            </a:r>
            <a:r>
              <a:rPr lang="en-US" sz="1359" dirty="0">
                <a:latin typeface="Rockwell" panose="02060603020205020403" pitchFamily="18" charset="77"/>
              </a:rPr>
              <a:t>to </a:t>
            </a:r>
            <a:r>
              <a:rPr lang="en-US" sz="1359" spc="3" dirty="0">
                <a:latin typeface="Rockwell" panose="02060603020205020403" pitchFamily="18" charset="77"/>
              </a:rPr>
              <a:t> </a:t>
            </a:r>
            <a:br>
              <a:rPr lang="en-US" sz="1359" spc="3" dirty="0">
                <a:latin typeface="Rockwell" panose="02060603020205020403" pitchFamily="18" charset="77"/>
              </a:rPr>
            </a:br>
            <a:r>
              <a:rPr lang="en-US" sz="1359" spc="-9" dirty="0">
                <a:latin typeface="Rockwell" panose="02060603020205020403" pitchFamily="18" charset="77"/>
              </a:rPr>
              <a:t>Help</a:t>
            </a:r>
            <a:r>
              <a:rPr lang="en-US" sz="1359" spc="-12" dirty="0">
                <a:latin typeface="Rockwell" panose="02060603020205020403" pitchFamily="18" charset="77"/>
              </a:rPr>
              <a:t> </a:t>
            </a:r>
            <a:r>
              <a:rPr lang="en-US" sz="1359" dirty="0">
                <a:latin typeface="Rockwell" panose="02060603020205020403" pitchFamily="18" charset="77"/>
              </a:rPr>
              <a:t>Schools</a:t>
            </a:r>
            <a:r>
              <a:rPr lang="en-US" sz="1359" spc="-9" dirty="0">
                <a:latin typeface="Rockwell" panose="02060603020205020403" pitchFamily="18" charset="77"/>
              </a:rPr>
              <a:t> </a:t>
            </a:r>
            <a:r>
              <a:rPr lang="en-US" sz="1359" dirty="0">
                <a:latin typeface="Rockwell" panose="02060603020205020403" pitchFamily="18" charset="77"/>
              </a:rPr>
              <a:t>and</a:t>
            </a:r>
            <a:r>
              <a:rPr lang="en-US" sz="1359" spc="-9" dirty="0">
                <a:latin typeface="Rockwell" panose="02060603020205020403" pitchFamily="18" charset="77"/>
              </a:rPr>
              <a:t> </a:t>
            </a:r>
            <a:r>
              <a:rPr lang="en-US" sz="1359" spc="-3" dirty="0">
                <a:latin typeface="Rockwell" panose="02060603020205020403" pitchFamily="18" charset="77"/>
              </a:rPr>
              <a:t>Students</a:t>
            </a:r>
            <a:r>
              <a:rPr lang="en-US" sz="1359" spc="-9" dirty="0">
                <a:latin typeface="Rockwell" panose="02060603020205020403" pitchFamily="18" charset="77"/>
              </a:rPr>
              <a:t> </a:t>
            </a:r>
            <a:r>
              <a:rPr lang="en-US" sz="1359" spc="-3" dirty="0">
                <a:latin typeface="Rockwell" panose="02060603020205020403" pitchFamily="18" charset="77"/>
              </a:rPr>
              <a:t>Thrive</a:t>
            </a:r>
            <a:endParaRPr lang="en-US" sz="1359" dirty="0"/>
          </a:p>
        </p:txBody>
      </p:sp>
      <p:sp>
        <p:nvSpPr>
          <p:cNvPr id="6" name="Rectangle 5">
            <a:extLst>
              <a:ext uri="{FF2B5EF4-FFF2-40B4-BE49-F238E27FC236}">
                <a16:creationId xmlns:a16="http://schemas.microsoft.com/office/drawing/2014/main" id="{25653919-2F4C-07D8-DD70-1EF9747C09DB}"/>
              </a:ext>
              <a:ext uri="{C183D7F6-B498-43B3-948B-1728B52AA6E4}">
                <adec:decorative xmlns:adec="http://schemas.microsoft.com/office/drawing/2017/decorative" val="1"/>
              </a:ext>
            </a:extLst>
          </p:cNvPr>
          <p:cNvSpPr/>
          <p:nvPr userDrawn="1"/>
        </p:nvSpPr>
        <p:spPr bwMode="gray">
          <a:xfrm>
            <a:off x="0" y="817916"/>
            <a:ext cx="6400800" cy="3669900"/>
          </a:xfrm>
          <a:prstGeom prst="rect">
            <a:avLst/>
          </a:prstGeom>
          <a:solidFill>
            <a:schemeClr val="accent3">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ctr" anchorCtr="0" forceAA="0" compatLnSpc="1">
            <a:prstTxWarp prst="textNoShape">
              <a:avLst/>
            </a:prstTxWarp>
            <a:noAutofit/>
          </a:bodyPr>
          <a:lstStyle/>
          <a:p>
            <a:pPr algn="ctr"/>
            <a:endParaRPr lang="en-US" sz="1112" dirty="0"/>
          </a:p>
        </p:txBody>
      </p:sp>
      <p:sp>
        <p:nvSpPr>
          <p:cNvPr id="7" name="Rectangle 6">
            <a:extLst>
              <a:ext uri="{FF2B5EF4-FFF2-40B4-BE49-F238E27FC236}">
                <a16:creationId xmlns:a16="http://schemas.microsoft.com/office/drawing/2014/main" id="{9B1F39A1-E8A5-5FB5-0474-6BA11A5B6076}"/>
              </a:ext>
              <a:ext uri="{C183D7F6-B498-43B3-948B-1728B52AA6E4}">
                <adec:decorative xmlns:adec="http://schemas.microsoft.com/office/drawing/2017/decorative" val="1"/>
              </a:ext>
            </a:extLst>
          </p:cNvPr>
          <p:cNvSpPr/>
          <p:nvPr userDrawn="1"/>
        </p:nvSpPr>
        <p:spPr bwMode="gray">
          <a:xfrm>
            <a:off x="89" y="4001083"/>
            <a:ext cx="6400623" cy="523385"/>
          </a:xfrm>
          <a:prstGeom prst="rect">
            <a:avLst/>
          </a:prstGeom>
          <a:solidFill>
            <a:srgbClr val="0035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ctr" anchorCtr="0" forceAA="0" compatLnSpc="1">
            <a:prstTxWarp prst="textNoShape">
              <a:avLst/>
            </a:prstTxWarp>
            <a:noAutofit/>
          </a:bodyPr>
          <a:lstStyle/>
          <a:p>
            <a:pPr algn="ctr"/>
            <a:endParaRPr lang="en-US" sz="1112"/>
          </a:p>
        </p:txBody>
      </p:sp>
      <p:sp>
        <p:nvSpPr>
          <p:cNvPr id="8" name="Rectangle 7">
            <a:extLst>
              <a:ext uri="{FF2B5EF4-FFF2-40B4-BE49-F238E27FC236}">
                <a16:creationId xmlns:a16="http://schemas.microsoft.com/office/drawing/2014/main" id="{3983C0F5-A034-9B30-FAB1-0A43FF36FD4B}"/>
              </a:ext>
              <a:ext uri="{C183D7F6-B498-43B3-948B-1728B52AA6E4}">
                <adec:decorative xmlns:adec="http://schemas.microsoft.com/office/drawing/2017/decorative" val="1"/>
              </a:ext>
            </a:extLst>
          </p:cNvPr>
          <p:cNvSpPr/>
          <p:nvPr userDrawn="1"/>
        </p:nvSpPr>
        <p:spPr bwMode="gray">
          <a:xfrm>
            <a:off x="89" y="708192"/>
            <a:ext cx="6400623" cy="331165"/>
          </a:xfrm>
          <a:prstGeom prst="rect">
            <a:avLst/>
          </a:prstGeom>
          <a:solidFill>
            <a:srgbClr val="0035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ctr" anchorCtr="0" forceAA="0" compatLnSpc="1">
            <a:prstTxWarp prst="textNoShape">
              <a:avLst/>
            </a:prstTxWarp>
            <a:noAutofit/>
          </a:bodyPr>
          <a:lstStyle/>
          <a:p>
            <a:pPr algn="ctr"/>
            <a:endParaRPr lang="en-US" sz="1112"/>
          </a:p>
        </p:txBody>
      </p:sp>
      <p:cxnSp>
        <p:nvCxnSpPr>
          <p:cNvPr id="9" name="Straight Connector 8">
            <a:extLst>
              <a:ext uri="{FF2B5EF4-FFF2-40B4-BE49-F238E27FC236}">
                <a16:creationId xmlns:a16="http://schemas.microsoft.com/office/drawing/2014/main" id="{2AEA0FC2-2C5B-A1B9-2649-698F89838365}"/>
              </a:ext>
              <a:ext uri="{C183D7F6-B498-43B3-948B-1728B52AA6E4}">
                <adec:decorative xmlns:adec="http://schemas.microsoft.com/office/drawing/2017/decorative" val="1"/>
              </a:ext>
            </a:extLst>
          </p:cNvPr>
          <p:cNvCxnSpPr/>
          <p:nvPr userDrawn="1"/>
        </p:nvCxnSpPr>
        <p:spPr bwMode="gray">
          <a:xfrm>
            <a:off x="44" y="700598"/>
            <a:ext cx="6400712"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Graphic 9">
            <a:extLst>
              <a:ext uri="{FF2B5EF4-FFF2-40B4-BE49-F238E27FC236}">
                <a16:creationId xmlns:a16="http://schemas.microsoft.com/office/drawing/2014/main" id="{A900FA2B-D84F-6726-668F-6144A755E226}"/>
              </a:ex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60150" y="1038339"/>
            <a:ext cx="2936059" cy="2860030"/>
          </a:xfrm>
          <a:prstGeom prst="rect">
            <a:avLst/>
          </a:prstGeom>
        </p:spPr>
      </p:pic>
      <p:sp>
        <p:nvSpPr>
          <p:cNvPr id="11" name="TextBox 10">
            <a:extLst>
              <a:ext uri="{FF2B5EF4-FFF2-40B4-BE49-F238E27FC236}">
                <a16:creationId xmlns:a16="http://schemas.microsoft.com/office/drawing/2014/main" id="{EF9B7CBF-6910-F2AD-98F9-A3FB23F392D1}"/>
              </a:ext>
            </a:extLst>
          </p:cNvPr>
          <p:cNvSpPr txBox="1"/>
          <p:nvPr userDrawn="1"/>
        </p:nvSpPr>
        <p:spPr bwMode="gray">
          <a:xfrm>
            <a:off x="398818" y="807738"/>
            <a:ext cx="5603166" cy="152029"/>
          </a:xfrm>
          <a:prstGeom prst="rect">
            <a:avLst/>
          </a:prstGeom>
          <a:noFill/>
        </p:spPr>
        <p:txBody>
          <a:bodyPr wrap="square" lIns="0" tIns="0" rIns="0" bIns="0" rtlCol="0">
            <a:spAutoFit/>
          </a:bodyPr>
          <a:lstStyle/>
          <a:p>
            <a:pPr marL="0" marR="0" lvl="0" indent="0" algn="ctr" defTabSz="564733" rtl="0" eaLnBrk="1" fontAlgn="auto" latinLnBrk="0" hangingPunct="1">
              <a:lnSpc>
                <a:spcPct val="100000"/>
              </a:lnSpc>
              <a:spcBef>
                <a:spcPts val="309"/>
              </a:spcBef>
              <a:spcAft>
                <a:spcPts val="0"/>
              </a:spcAft>
              <a:buClrTx/>
              <a:buSzTx/>
              <a:buFontTx/>
              <a:buNone/>
              <a:tabLst/>
              <a:defRPr/>
            </a:pPr>
            <a:r>
              <a:rPr kumimoji="0" lang="en-US" sz="988" b="1" i="0" u="none" strike="noStrike" kern="1200" cap="none" spc="0" normalizeH="0" baseline="0" noProof="0" dirty="0">
                <a:ln>
                  <a:noFill/>
                </a:ln>
                <a:solidFill>
                  <a:schemeClr val="accent6"/>
                </a:solidFill>
                <a:effectLst/>
                <a:uLnTx/>
                <a:uFillTx/>
                <a:latin typeface="Verdana"/>
                <a:ea typeface="+mn-ea"/>
                <a:cs typeface="+mn-cs"/>
              </a:rPr>
              <a:t>Insight-powered Solutions </a:t>
            </a:r>
            <a:r>
              <a:rPr kumimoji="0" lang="en-US" sz="988" b="1" i="0" u="none" strike="noStrike" kern="1200" cap="none" spc="0" normalizeH="0" baseline="0" noProof="0" dirty="0">
                <a:ln>
                  <a:noFill/>
                </a:ln>
                <a:solidFill>
                  <a:srgbClr val="FFFFFF"/>
                </a:solidFill>
                <a:effectLst/>
                <a:uLnTx/>
                <a:uFillTx/>
                <a:latin typeface="Verdana"/>
                <a:ea typeface="+mn-ea"/>
                <a:cs typeface="+mn-cs"/>
              </a:rPr>
              <a:t>for Your Top Priorities and Toughest Challenges</a:t>
            </a:r>
          </a:p>
        </p:txBody>
      </p:sp>
      <p:sp>
        <p:nvSpPr>
          <p:cNvPr id="12" name="TextBox 11">
            <a:extLst>
              <a:ext uri="{FF2B5EF4-FFF2-40B4-BE49-F238E27FC236}">
                <a16:creationId xmlns:a16="http://schemas.microsoft.com/office/drawing/2014/main" id="{BB2E2D67-E5AA-9238-603B-C1BD60D8C7CF}"/>
              </a:ext>
            </a:extLst>
          </p:cNvPr>
          <p:cNvSpPr txBox="1"/>
          <p:nvPr userDrawn="1"/>
        </p:nvSpPr>
        <p:spPr bwMode="gray">
          <a:xfrm>
            <a:off x="2340690" y="1682620"/>
            <a:ext cx="808886" cy="190180"/>
          </a:xfrm>
          <a:prstGeom prst="rect">
            <a:avLst/>
          </a:prstGeom>
          <a:noFill/>
        </p:spPr>
        <p:txBody>
          <a:bodyPr wrap="square" lIns="0" tIns="0" rIns="0" bIns="0" rtlCol="0">
            <a:spAutoFit/>
          </a:bodyPr>
          <a:lstStyle/>
          <a:p>
            <a:pPr algn="ctr">
              <a:spcBef>
                <a:spcPts val="309"/>
              </a:spcBef>
            </a:pPr>
            <a:r>
              <a:rPr lang="en-US" sz="618" b="1" dirty="0">
                <a:solidFill>
                  <a:schemeClr val="bg1"/>
                </a:solidFill>
              </a:rPr>
              <a:t>Institutional Strategy</a:t>
            </a:r>
            <a:endParaRPr lang="en-US" sz="618" dirty="0">
              <a:solidFill>
                <a:schemeClr val="bg1"/>
              </a:solidFill>
            </a:endParaRPr>
          </a:p>
        </p:txBody>
      </p:sp>
      <p:sp>
        <p:nvSpPr>
          <p:cNvPr id="13" name="TextBox 12">
            <a:extLst>
              <a:ext uri="{FF2B5EF4-FFF2-40B4-BE49-F238E27FC236}">
                <a16:creationId xmlns:a16="http://schemas.microsoft.com/office/drawing/2014/main" id="{5D24CF74-1FED-0BC1-5BBE-ED1D0A5BA521}"/>
              </a:ext>
            </a:extLst>
          </p:cNvPr>
          <p:cNvSpPr txBox="1"/>
          <p:nvPr userDrawn="1"/>
        </p:nvSpPr>
        <p:spPr bwMode="gray">
          <a:xfrm>
            <a:off x="444639" y="1212433"/>
            <a:ext cx="1629529" cy="285271"/>
          </a:xfrm>
          <a:prstGeom prst="rect">
            <a:avLst/>
          </a:prstGeom>
          <a:noFill/>
        </p:spPr>
        <p:txBody>
          <a:bodyPr wrap="square" lIns="0" tIns="0" rIns="0" bIns="0" rtlCol="0">
            <a:spAutoFit/>
          </a:bodyPr>
          <a:lstStyle/>
          <a:p>
            <a:pPr algn="r">
              <a:spcBef>
                <a:spcPts val="309"/>
              </a:spcBef>
            </a:pPr>
            <a:r>
              <a:rPr lang="en-US" sz="618" dirty="0">
                <a:solidFill>
                  <a:schemeClr val="bg1"/>
                </a:solidFill>
              </a:rPr>
              <a:t>Future-proof your institution </a:t>
            </a:r>
            <a:br>
              <a:rPr lang="en-US" sz="618" dirty="0">
                <a:solidFill>
                  <a:schemeClr val="bg1"/>
                </a:solidFill>
              </a:rPr>
            </a:br>
            <a:r>
              <a:rPr lang="en-US" sz="618" dirty="0">
                <a:solidFill>
                  <a:schemeClr val="bg1"/>
                </a:solidFill>
              </a:rPr>
              <a:t>by addressing immediate and </a:t>
            </a:r>
            <a:br>
              <a:rPr lang="en-US" sz="618" dirty="0">
                <a:solidFill>
                  <a:schemeClr val="bg1"/>
                </a:solidFill>
              </a:rPr>
            </a:br>
            <a:r>
              <a:rPr lang="en-US" sz="618" dirty="0">
                <a:solidFill>
                  <a:schemeClr val="bg1"/>
                </a:solidFill>
              </a:rPr>
              <a:t>long-term opportunities and threats </a:t>
            </a:r>
          </a:p>
        </p:txBody>
      </p:sp>
      <p:sp>
        <p:nvSpPr>
          <p:cNvPr id="14" name="TextBox 13">
            <a:extLst>
              <a:ext uri="{FF2B5EF4-FFF2-40B4-BE49-F238E27FC236}">
                <a16:creationId xmlns:a16="http://schemas.microsoft.com/office/drawing/2014/main" id="{065C99FD-B7FF-76FD-A2AF-623E9E809DC5}"/>
              </a:ext>
            </a:extLst>
          </p:cNvPr>
          <p:cNvSpPr txBox="1"/>
          <p:nvPr userDrawn="1"/>
        </p:nvSpPr>
        <p:spPr bwMode="gray">
          <a:xfrm>
            <a:off x="3329639" y="1635095"/>
            <a:ext cx="783788" cy="285271"/>
          </a:xfrm>
          <a:prstGeom prst="rect">
            <a:avLst/>
          </a:prstGeom>
          <a:noFill/>
        </p:spPr>
        <p:txBody>
          <a:bodyPr wrap="square" lIns="0" tIns="0" rIns="0" bIns="0" rtlCol="0">
            <a:spAutoFit/>
          </a:bodyPr>
          <a:lstStyle/>
          <a:p>
            <a:pPr algn="ctr">
              <a:spcBef>
                <a:spcPts val="309"/>
              </a:spcBef>
            </a:pPr>
            <a:r>
              <a:rPr lang="en-US" sz="618" b="1" dirty="0">
                <a:solidFill>
                  <a:schemeClr val="bg1"/>
                </a:solidFill>
              </a:rPr>
              <a:t>Undergraduate</a:t>
            </a:r>
            <a:br>
              <a:rPr lang="en-US" sz="618" b="1" dirty="0">
                <a:solidFill>
                  <a:schemeClr val="bg1"/>
                </a:solidFill>
              </a:rPr>
            </a:br>
            <a:r>
              <a:rPr lang="en-US" sz="618" b="1" dirty="0">
                <a:solidFill>
                  <a:schemeClr val="bg1"/>
                </a:solidFill>
              </a:rPr>
              <a:t>Marketing and Enrollment </a:t>
            </a:r>
            <a:endParaRPr lang="en-US" sz="618" dirty="0">
              <a:solidFill>
                <a:schemeClr val="bg1"/>
              </a:solidFill>
            </a:endParaRPr>
          </a:p>
        </p:txBody>
      </p:sp>
      <p:sp>
        <p:nvSpPr>
          <p:cNvPr id="15" name="TextBox 14">
            <a:extLst>
              <a:ext uri="{FF2B5EF4-FFF2-40B4-BE49-F238E27FC236}">
                <a16:creationId xmlns:a16="http://schemas.microsoft.com/office/drawing/2014/main" id="{47A0C397-43AB-588C-4199-CFD6D01BFE43}"/>
              </a:ext>
            </a:extLst>
          </p:cNvPr>
          <p:cNvSpPr txBox="1"/>
          <p:nvPr userDrawn="1"/>
        </p:nvSpPr>
        <p:spPr bwMode="gray">
          <a:xfrm>
            <a:off x="4375590" y="1215662"/>
            <a:ext cx="1468020" cy="285271"/>
          </a:xfrm>
          <a:prstGeom prst="rect">
            <a:avLst/>
          </a:prstGeom>
          <a:noFill/>
        </p:spPr>
        <p:txBody>
          <a:bodyPr wrap="square" lIns="0" tIns="0" rIns="0" bIns="0" rtlCol="0">
            <a:spAutoFit/>
          </a:bodyPr>
          <a:lstStyle/>
          <a:p>
            <a:pPr>
              <a:spcBef>
                <a:spcPts val="309"/>
              </a:spcBef>
            </a:pPr>
            <a:r>
              <a:rPr lang="en-US" sz="618" dirty="0">
                <a:solidFill>
                  <a:schemeClr val="bg1"/>
                </a:solidFill>
                <a:effectLst/>
                <a:ea typeface="Times New Roman" panose="02020603050405020304" pitchFamily="18" charset="0"/>
              </a:rPr>
              <a:t>Reach, engage, and enroll future classes </a:t>
            </a:r>
            <a:r>
              <a:rPr lang="en-US" sz="618" dirty="0">
                <a:solidFill>
                  <a:schemeClr val="bg1"/>
                </a:solidFill>
                <a:ea typeface="Times New Roman" panose="02020603050405020304" pitchFamily="18" charset="0"/>
              </a:rPr>
              <a:t>in a dynamic market with demographic headwinds </a:t>
            </a:r>
            <a:endParaRPr lang="en-US" sz="618" dirty="0">
              <a:solidFill>
                <a:schemeClr val="bg1"/>
              </a:solidFill>
              <a:effectLst/>
              <a:ea typeface="Calibri" panose="020F0502020204030204" pitchFamily="34" charset="0"/>
            </a:endParaRPr>
          </a:p>
        </p:txBody>
      </p:sp>
      <p:sp>
        <p:nvSpPr>
          <p:cNvPr id="16" name="TextBox 15">
            <a:extLst>
              <a:ext uri="{FF2B5EF4-FFF2-40B4-BE49-F238E27FC236}">
                <a16:creationId xmlns:a16="http://schemas.microsoft.com/office/drawing/2014/main" id="{463CC1D6-7485-9D24-DACE-13A50E26D0FD}"/>
              </a:ext>
            </a:extLst>
          </p:cNvPr>
          <p:cNvSpPr txBox="1"/>
          <p:nvPr userDrawn="1"/>
        </p:nvSpPr>
        <p:spPr bwMode="gray">
          <a:xfrm>
            <a:off x="3703916" y="2295618"/>
            <a:ext cx="722171" cy="380361"/>
          </a:xfrm>
          <a:prstGeom prst="rect">
            <a:avLst/>
          </a:prstGeom>
          <a:noFill/>
        </p:spPr>
        <p:txBody>
          <a:bodyPr wrap="square" lIns="0" tIns="0" rIns="0" bIns="0" rtlCol="0">
            <a:spAutoFit/>
          </a:bodyPr>
          <a:lstStyle/>
          <a:p>
            <a:pPr algn="ctr">
              <a:spcBef>
                <a:spcPts val="309"/>
              </a:spcBef>
            </a:pPr>
            <a:r>
              <a:rPr lang="en-US" sz="618" b="1" dirty="0">
                <a:solidFill>
                  <a:schemeClr val="bg1"/>
                </a:solidFill>
              </a:rPr>
              <a:t>Graduate Marketing</a:t>
            </a:r>
            <a:br>
              <a:rPr lang="en-US" sz="618" b="1" dirty="0">
                <a:solidFill>
                  <a:schemeClr val="bg1"/>
                </a:solidFill>
              </a:rPr>
            </a:br>
            <a:r>
              <a:rPr lang="en-US" sz="618" b="1" dirty="0">
                <a:solidFill>
                  <a:schemeClr val="bg1"/>
                </a:solidFill>
              </a:rPr>
              <a:t> and </a:t>
            </a:r>
            <a:br>
              <a:rPr lang="en-US" sz="618" b="1" dirty="0">
                <a:solidFill>
                  <a:schemeClr val="bg1"/>
                </a:solidFill>
              </a:rPr>
            </a:br>
            <a:r>
              <a:rPr lang="en-US" sz="618" b="1" dirty="0">
                <a:solidFill>
                  <a:schemeClr val="bg1"/>
                </a:solidFill>
              </a:rPr>
              <a:t>Enrollment </a:t>
            </a:r>
            <a:endParaRPr lang="en-US" sz="618" dirty="0">
              <a:solidFill>
                <a:schemeClr val="bg1"/>
              </a:solidFill>
            </a:endParaRPr>
          </a:p>
        </p:txBody>
      </p:sp>
      <p:sp>
        <p:nvSpPr>
          <p:cNvPr id="17" name="TextBox 16">
            <a:extLst>
              <a:ext uri="{FF2B5EF4-FFF2-40B4-BE49-F238E27FC236}">
                <a16:creationId xmlns:a16="http://schemas.microsoft.com/office/drawing/2014/main" id="{1518530A-1761-8366-A486-5E2A5DC777B7}"/>
              </a:ext>
            </a:extLst>
          </p:cNvPr>
          <p:cNvSpPr txBox="1"/>
          <p:nvPr userDrawn="1"/>
        </p:nvSpPr>
        <p:spPr bwMode="gray">
          <a:xfrm>
            <a:off x="5047340" y="2277661"/>
            <a:ext cx="1068097" cy="380361"/>
          </a:xfrm>
          <a:prstGeom prst="rect">
            <a:avLst/>
          </a:prstGeom>
          <a:noFill/>
        </p:spPr>
        <p:txBody>
          <a:bodyPr wrap="square" lIns="0" tIns="0" rIns="0" bIns="0" rtlCol="0">
            <a:spAutoFit/>
          </a:bodyPr>
          <a:lstStyle/>
          <a:p>
            <a:pPr marR="0" lvl="0">
              <a:spcBef>
                <a:spcPts val="0"/>
              </a:spcBef>
              <a:spcAft>
                <a:spcPts val="0"/>
              </a:spcAft>
            </a:pPr>
            <a:r>
              <a:rPr lang="en-US" sz="618" dirty="0">
                <a:solidFill>
                  <a:schemeClr val="bg1"/>
                </a:solidFill>
                <a:ea typeface="Times New Roman" panose="02020603050405020304" pitchFamily="18" charset="0"/>
              </a:rPr>
              <a:t>Secure enrollments and revenue in an evolving graduate, online, and adult learner market </a:t>
            </a:r>
            <a:endParaRPr lang="en-US" sz="618" dirty="0">
              <a:solidFill>
                <a:schemeClr val="bg1"/>
              </a:solidFill>
              <a:effectLst/>
              <a:ea typeface="Calibri" panose="020F0502020204030204" pitchFamily="34" charset="0"/>
            </a:endParaRPr>
          </a:p>
        </p:txBody>
      </p:sp>
      <p:sp>
        <p:nvSpPr>
          <p:cNvPr id="18" name="TextBox 17">
            <a:extLst>
              <a:ext uri="{FF2B5EF4-FFF2-40B4-BE49-F238E27FC236}">
                <a16:creationId xmlns:a16="http://schemas.microsoft.com/office/drawing/2014/main" id="{CC3EFB37-8652-B8F3-9357-692563E2EFC1}"/>
              </a:ext>
            </a:extLst>
          </p:cNvPr>
          <p:cNvSpPr txBox="1"/>
          <p:nvPr userDrawn="1"/>
        </p:nvSpPr>
        <p:spPr bwMode="gray">
          <a:xfrm>
            <a:off x="3290018" y="3086801"/>
            <a:ext cx="762410" cy="190180"/>
          </a:xfrm>
          <a:prstGeom prst="rect">
            <a:avLst/>
          </a:prstGeom>
          <a:noFill/>
        </p:spPr>
        <p:txBody>
          <a:bodyPr wrap="square" lIns="0" tIns="0" rIns="0" bIns="0" rtlCol="0">
            <a:spAutoFit/>
          </a:bodyPr>
          <a:lstStyle/>
          <a:p>
            <a:pPr algn="ctr">
              <a:spcBef>
                <a:spcPts val="309"/>
              </a:spcBef>
            </a:pPr>
            <a:r>
              <a:rPr lang="en-US" sz="618" b="1" dirty="0">
                <a:solidFill>
                  <a:schemeClr val="accent5"/>
                </a:solidFill>
              </a:rPr>
              <a:t>Student </a:t>
            </a:r>
            <a:br>
              <a:rPr lang="en-US" sz="618" b="1" dirty="0">
                <a:solidFill>
                  <a:schemeClr val="accent5"/>
                </a:solidFill>
              </a:rPr>
            </a:br>
            <a:r>
              <a:rPr lang="en-US" sz="618" b="1" dirty="0">
                <a:solidFill>
                  <a:schemeClr val="accent5"/>
                </a:solidFill>
              </a:rPr>
              <a:t>Success</a:t>
            </a:r>
            <a:endParaRPr lang="en-US" sz="618" dirty="0">
              <a:solidFill>
                <a:schemeClr val="accent5"/>
              </a:solidFill>
            </a:endParaRPr>
          </a:p>
        </p:txBody>
      </p:sp>
      <p:sp>
        <p:nvSpPr>
          <p:cNvPr id="19" name="TextBox 18">
            <a:extLst>
              <a:ext uri="{FF2B5EF4-FFF2-40B4-BE49-F238E27FC236}">
                <a16:creationId xmlns:a16="http://schemas.microsoft.com/office/drawing/2014/main" id="{3EE33FCE-E604-2B70-A77A-132D33DB3C8A}"/>
              </a:ext>
            </a:extLst>
          </p:cNvPr>
          <p:cNvSpPr txBox="1"/>
          <p:nvPr userDrawn="1"/>
        </p:nvSpPr>
        <p:spPr bwMode="gray">
          <a:xfrm>
            <a:off x="4360498" y="3451094"/>
            <a:ext cx="1074150" cy="285271"/>
          </a:xfrm>
          <a:prstGeom prst="rect">
            <a:avLst/>
          </a:prstGeom>
          <a:noFill/>
        </p:spPr>
        <p:txBody>
          <a:bodyPr wrap="square" lIns="0" tIns="0" rIns="0" bIns="0" rtlCol="0">
            <a:spAutoFit/>
          </a:bodyPr>
          <a:lstStyle/>
          <a:p>
            <a:pPr marR="0" lvl="0">
              <a:spcBef>
                <a:spcPts val="0"/>
              </a:spcBef>
              <a:spcAft>
                <a:spcPts val="0"/>
              </a:spcAft>
            </a:pPr>
            <a:r>
              <a:rPr lang="en-US" sz="618" dirty="0">
                <a:solidFill>
                  <a:schemeClr val="bg1"/>
                </a:solidFill>
                <a:ea typeface="Times New Roman" panose="02020603050405020304" pitchFamily="18" charset="0"/>
              </a:rPr>
              <a:t>Support, retain, and empower students in college and beyond </a:t>
            </a:r>
            <a:endParaRPr lang="en-US" sz="618" dirty="0">
              <a:solidFill>
                <a:schemeClr val="bg1"/>
              </a:solidFill>
              <a:effectLst/>
              <a:ea typeface="Calibri" panose="020F0502020204030204" pitchFamily="34" charset="0"/>
            </a:endParaRPr>
          </a:p>
        </p:txBody>
      </p:sp>
      <p:sp>
        <p:nvSpPr>
          <p:cNvPr id="20" name="TextBox 19">
            <a:extLst>
              <a:ext uri="{FF2B5EF4-FFF2-40B4-BE49-F238E27FC236}">
                <a16:creationId xmlns:a16="http://schemas.microsoft.com/office/drawing/2014/main" id="{E25990DE-EAFC-3DF0-C1A3-DB4C1DEF96EC}"/>
              </a:ext>
            </a:extLst>
          </p:cNvPr>
          <p:cNvSpPr txBox="1"/>
          <p:nvPr userDrawn="1"/>
        </p:nvSpPr>
        <p:spPr bwMode="gray">
          <a:xfrm>
            <a:off x="2424010" y="3086801"/>
            <a:ext cx="672524" cy="190180"/>
          </a:xfrm>
          <a:prstGeom prst="rect">
            <a:avLst/>
          </a:prstGeom>
          <a:noFill/>
        </p:spPr>
        <p:txBody>
          <a:bodyPr wrap="square" lIns="0" tIns="0" rIns="0" bIns="0" rtlCol="0">
            <a:spAutoFit/>
          </a:bodyPr>
          <a:lstStyle/>
          <a:p>
            <a:pPr algn="ctr">
              <a:spcBef>
                <a:spcPts val="309"/>
              </a:spcBef>
            </a:pPr>
            <a:r>
              <a:rPr lang="en-US" sz="618" b="1" dirty="0">
                <a:solidFill>
                  <a:schemeClr val="accent5"/>
                </a:solidFill>
              </a:rPr>
              <a:t>Data and Analytics </a:t>
            </a:r>
            <a:endParaRPr lang="en-US" sz="618" dirty="0">
              <a:solidFill>
                <a:schemeClr val="accent5"/>
              </a:solidFill>
            </a:endParaRPr>
          </a:p>
        </p:txBody>
      </p:sp>
      <p:sp>
        <p:nvSpPr>
          <p:cNvPr id="21" name="TextBox 20">
            <a:extLst>
              <a:ext uri="{FF2B5EF4-FFF2-40B4-BE49-F238E27FC236}">
                <a16:creationId xmlns:a16="http://schemas.microsoft.com/office/drawing/2014/main" id="{B24C543B-7FB7-AFF7-5011-ACD296A314DC}"/>
              </a:ext>
            </a:extLst>
          </p:cNvPr>
          <p:cNvSpPr txBox="1"/>
          <p:nvPr userDrawn="1"/>
        </p:nvSpPr>
        <p:spPr bwMode="gray">
          <a:xfrm>
            <a:off x="515380" y="3457643"/>
            <a:ext cx="1587157" cy="285271"/>
          </a:xfrm>
          <a:prstGeom prst="rect">
            <a:avLst/>
          </a:prstGeom>
          <a:noFill/>
        </p:spPr>
        <p:txBody>
          <a:bodyPr wrap="square" lIns="0" tIns="0" rIns="0" bIns="0" rtlCol="0">
            <a:spAutoFit/>
          </a:bodyPr>
          <a:lstStyle/>
          <a:p>
            <a:pPr algn="r">
              <a:spcBef>
                <a:spcPts val="309"/>
              </a:spcBef>
            </a:pPr>
            <a:r>
              <a:rPr lang="en-US" sz="618" dirty="0">
                <a:solidFill>
                  <a:schemeClr val="bg1"/>
                </a:solidFill>
              </a:rPr>
              <a:t>Improve decision-making and accelerate innovation with a modern data and analytics infrastructure </a:t>
            </a:r>
          </a:p>
        </p:txBody>
      </p:sp>
      <p:sp>
        <p:nvSpPr>
          <p:cNvPr id="22" name="TextBox 21">
            <a:extLst>
              <a:ext uri="{FF2B5EF4-FFF2-40B4-BE49-F238E27FC236}">
                <a16:creationId xmlns:a16="http://schemas.microsoft.com/office/drawing/2014/main" id="{D4421887-A6A2-88E6-9ACF-7A0184DD52CE}"/>
              </a:ext>
            </a:extLst>
          </p:cNvPr>
          <p:cNvSpPr txBox="1"/>
          <p:nvPr userDrawn="1"/>
        </p:nvSpPr>
        <p:spPr bwMode="gray">
          <a:xfrm>
            <a:off x="2068347" y="2438190"/>
            <a:ext cx="657670" cy="95091"/>
          </a:xfrm>
          <a:prstGeom prst="rect">
            <a:avLst/>
          </a:prstGeom>
          <a:noFill/>
        </p:spPr>
        <p:txBody>
          <a:bodyPr wrap="square" lIns="0" tIns="0" rIns="0" bIns="0" rtlCol="0">
            <a:spAutoFit/>
          </a:bodyPr>
          <a:lstStyle/>
          <a:p>
            <a:pPr algn="ctr">
              <a:spcBef>
                <a:spcPts val="309"/>
              </a:spcBef>
            </a:pPr>
            <a:r>
              <a:rPr lang="en-US" sz="618" b="1" dirty="0">
                <a:solidFill>
                  <a:schemeClr val="accent5"/>
                </a:solidFill>
              </a:rPr>
              <a:t>Advancement </a:t>
            </a:r>
            <a:endParaRPr lang="en-US" sz="618" dirty="0">
              <a:solidFill>
                <a:schemeClr val="accent5"/>
              </a:solidFill>
            </a:endParaRPr>
          </a:p>
        </p:txBody>
      </p:sp>
      <p:sp>
        <p:nvSpPr>
          <p:cNvPr id="23" name="TextBox 22">
            <a:extLst>
              <a:ext uri="{FF2B5EF4-FFF2-40B4-BE49-F238E27FC236}">
                <a16:creationId xmlns:a16="http://schemas.microsoft.com/office/drawing/2014/main" id="{FE41B52E-A2CC-CFDD-B690-6D6B335099BC}"/>
              </a:ext>
            </a:extLst>
          </p:cNvPr>
          <p:cNvSpPr txBox="1"/>
          <p:nvPr userDrawn="1"/>
        </p:nvSpPr>
        <p:spPr bwMode="gray">
          <a:xfrm>
            <a:off x="171041" y="2273093"/>
            <a:ext cx="1288712" cy="380361"/>
          </a:xfrm>
          <a:prstGeom prst="rect">
            <a:avLst/>
          </a:prstGeom>
          <a:noFill/>
        </p:spPr>
        <p:txBody>
          <a:bodyPr wrap="square" lIns="0" tIns="0" rIns="0" bIns="0" rtlCol="0">
            <a:spAutoFit/>
          </a:bodyPr>
          <a:lstStyle/>
          <a:p>
            <a:pPr algn="r">
              <a:spcBef>
                <a:spcPts val="309"/>
              </a:spcBef>
            </a:pPr>
            <a:r>
              <a:rPr lang="en-US" sz="618" dirty="0">
                <a:solidFill>
                  <a:schemeClr val="bg1"/>
                </a:solidFill>
              </a:rPr>
              <a:t>Meet aspirational giving </a:t>
            </a:r>
            <a:br>
              <a:rPr lang="en-US" sz="618" dirty="0">
                <a:solidFill>
                  <a:schemeClr val="bg1"/>
                </a:solidFill>
              </a:rPr>
            </a:br>
            <a:r>
              <a:rPr lang="en-US" sz="618" dirty="0">
                <a:solidFill>
                  <a:schemeClr val="bg1"/>
                </a:solidFill>
              </a:rPr>
              <a:t>goals in an era of competing fundraising priorities and shifting donor interest</a:t>
            </a:r>
          </a:p>
        </p:txBody>
      </p:sp>
      <p:sp>
        <p:nvSpPr>
          <p:cNvPr id="24" name="TextBox 23">
            <a:extLst>
              <a:ext uri="{FF2B5EF4-FFF2-40B4-BE49-F238E27FC236}">
                <a16:creationId xmlns:a16="http://schemas.microsoft.com/office/drawing/2014/main" id="{759E70D6-BB5C-AA06-161B-6531D535FEEC}"/>
              </a:ext>
            </a:extLst>
          </p:cNvPr>
          <p:cNvSpPr txBox="1"/>
          <p:nvPr userDrawn="1"/>
        </p:nvSpPr>
        <p:spPr bwMode="gray">
          <a:xfrm>
            <a:off x="397437" y="4129708"/>
            <a:ext cx="2817748" cy="266227"/>
          </a:xfrm>
          <a:prstGeom prst="rect">
            <a:avLst/>
          </a:prstGeom>
          <a:noFill/>
        </p:spPr>
        <p:txBody>
          <a:bodyPr wrap="square" lIns="0" tIns="0" rIns="0" bIns="0" rtlCol="0">
            <a:spAutoFit/>
          </a:bodyPr>
          <a:lstStyle/>
          <a:p>
            <a:pPr>
              <a:spcBef>
                <a:spcPts val="309"/>
              </a:spcBef>
            </a:pPr>
            <a:r>
              <a:rPr lang="en-US" sz="865" dirty="0">
                <a:solidFill>
                  <a:schemeClr val="bg1"/>
                </a:solidFill>
                <a:latin typeface="+mj-lt"/>
              </a:rPr>
              <a:t>We partner with </a:t>
            </a:r>
            <a:r>
              <a:rPr lang="en-US" sz="865" dirty="0">
                <a:solidFill>
                  <a:schemeClr val="accent6"/>
                </a:solidFill>
                <a:latin typeface="+mj-lt"/>
              </a:rPr>
              <a:t>2,800+</a:t>
            </a:r>
            <a:r>
              <a:rPr lang="en-US" sz="865" dirty="0">
                <a:solidFill>
                  <a:schemeClr val="bg1"/>
                </a:solidFill>
                <a:latin typeface="+mj-lt"/>
              </a:rPr>
              <a:t> institutions to accelerate progress, deliver results, and enable lasting change. </a:t>
            </a:r>
          </a:p>
        </p:txBody>
      </p:sp>
      <p:sp>
        <p:nvSpPr>
          <p:cNvPr id="25" name="TextBox 24">
            <a:extLst>
              <a:ext uri="{FF2B5EF4-FFF2-40B4-BE49-F238E27FC236}">
                <a16:creationId xmlns:a16="http://schemas.microsoft.com/office/drawing/2014/main" id="{7D2A52BE-761F-C1DD-B06F-50FF1C27399B}"/>
              </a:ext>
            </a:extLst>
          </p:cNvPr>
          <p:cNvSpPr txBox="1"/>
          <p:nvPr userDrawn="1"/>
        </p:nvSpPr>
        <p:spPr bwMode="gray">
          <a:xfrm>
            <a:off x="3781727" y="4129708"/>
            <a:ext cx="2452331" cy="266227"/>
          </a:xfrm>
          <a:prstGeom prst="rect">
            <a:avLst/>
          </a:prstGeom>
          <a:noFill/>
        </p:spPr>
        <p:txBody>
          <a:bodyPr wrap="square" lIns="0" tIns="0" rIns="0" bIns="0" rtlCol="0">
            <a:spAutoFit/>
          </a:bodyPr>
          <a:lstStyle/>
          <a:p>
            <a:pPr>
              <a:spcBef>
                <a:spcPts val="309"/>
              </a:spcBef>
            </a:pPr>
            <a:r>
              <a:rPr lang="en-US" sz="865" dirty="0">
                <a:solidFill>
                  <a:schemeClr val="accent6"/>
                </a:solidFill>
                <a:latin typeface="+mj-lt"/>
              </a:rPr>
              <a:t>95%+ </a:t>
            </a:r>
            <a:r>
              <a:rPr lang="en-US" sz="865" dirty="0">
                <a:solidFill>
                  <a:schemeClr val="bg1"/>
                </a:solidFill>
                <a:latin typeface="+mj-lt"/>
              </a:rPr>
              <a:t>of our partners return to us year after year because of results we achieve, together.</a:t>
            </a:r>
          </a:p>
        </p:txBody>
      </p:sp>
      <p:cxnSp>
        <p:nvCxnSpPr>
          <p:cNvPr id="26" name="Straight Connector 25">
            <a:extLst>
              <a:ext uri="{FF2B5EF4-FFF2-40B4-BE49-F238E27FC236}">
                <a16:creationId xmlns:a16="http://schemas.microsoft.com/office/drawing/2014/main" id="{C01F0A1E-185A-1F7B-7111-56DA62DE784A}"/>
              </a:ext>
              <a:ext uri="{C183D7F6-B498-43B3-948B-1728B52AA6E4}">
                <adec:decorative xmlns:adec="http://schemas.microsoft.com/office/drawing/2017/decorative" val="1"/>
              </a:ext>
            </a:extLst>
          </p:cNvPr>
          <p:cNvCxnSpPr>
            <a:cxnSpLocks/>
          </p:cNvCxnSpPr>
          <p:nvPr userDrawn="1"/>
        </p:nvCxnSpPr>
        <p:spPr bwMode="gray">
          <a:xfrm flipH="1">
            <a:off x="3228179" y="1220678"/>
            <a:ext cx="0" cy="830782"/>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4A7FFF7-AB8D-77BF-27B8-B646B51DD659}"/>
              </a:ext>
              <a:ext uri="{C183D7F6-B498-43B3-948B-1728B52AA6E4}">
                <adec:decorative xmlns:adec="http://schemas.microsoft.com/office/drawing/2017/decorative" val="1"/>
              </a:ext>
            </a:extLst>
          </p:cNvPr>
          <p:cNvCxnSpPr>
            <a:cxnSpLocks/>
          </p:cNvCxnSpPr>
          <p:nvPr userDrawn="1"/>
        </p:nvCxnSpPr>
        <p:spPr bwMode="gray">
          <a:xfrm flipH="1">
            <a:off x="3605474" y="1854167"/>
            <a:ext cx="730484" cy="413124"/>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AA8BF41-5A16-BA87-7795-BC7243D7427D}"/>
              </a:ext>
              <a:ext uri="{C183D7F6-B498-43B3-948B-1728B52AA6E4}">
                <adec:decorative xmlns:adec="http://schemas.microsoft.com/office/drawing/2017/decorative" val="1"/>
              </a:ext>
            </a:extLst>
          </p:cNvPr>
          <p:cNvCxnSpPr>
            <a:cxnSpLocks/>
          </p:cNvCxnSpPr>
          <p:nvPr userDrawn="1"/>
        </p:nvCxnSpPr>
        <p:spPr bwMode="gray">
          <a:xfrm>
            <a:off x="2111671" y="1854167"/>
            <a:ext cx="742717" cy="411948"/>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43C3363-36B6-8373-72BE-97F3B16E34E2}"/>
              </a:ext>
              <a:ext uri="{C183D7F6-B498-43B3-948B-1728B52AA6E4}">
                <adec:decorative xmlns:adec="http://schemas.microsoft.com/office/drawing/2017/decorative" val="1"/>
              </a:ext>
            </a:extLst>
          </p:cNvPr>
          <p:cNvCxnSpPr>
            <a:cxnSpLocks/>
          </p:cNvCxnSpPr>
          <p:nvPr userDrawn="1"/>
        </p:nvCxnSpPr>
        <p:spPr bwMode="gray">
          <a:xfrm flipV="1">
            <a:off x="2130183" y="2701960"/>
            <a:ext cx="721545" cy="395344"/>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387E4EC-616F-DC92-6F94-A7C243E246C4}"/>
              </a:ext>
              <a:ext uri="{C183D7F6-B498-43B3-948B-1728B52AA6E4}">
                <adec:decorative xmlns:adec="http://schemas.microsoft.com/office/drawing/2017/decorative" val="1"/>
              </a:ext>
            </a:extLst>
          </p:cNvPr>
          <p:cNvCxnSpPr>
            <a:cxnSpLocks/>
          </p:cNvCxnSpPr>
          <p:nvPr userDrawn="1"/>
        </p:nvCxnSpPr>
        <p:spPr bwMode="gray">
          <a:xfrm flipH="1" flipV="1">
            <a:off x="3602649" y="2695347"/>
            <a:ext cx="733310" cy="410474"/>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F1FA217-FBFA-AFD0-65AA-83E9A1C8B425}"/>
              </a:ext>
              <a:ext uri="{C183D7F6-B498-43B3-948B-1728B52AA6E4}">
                <adec:decorative xmlns:adec="http://schemas.microsoft.com/office/drawing/2017/decorative" val="1"/>
              </a:ext>
            </a:extLst>
          </p:cNvPr>
          <p:cNvCxnSpPr>
            <a:cxnSpLocks/>
          </p:cNvCxnSpPr>
          <p:nvPr userDrawn="1"/>
        </p:nvCxnSpPr>
        <p:spPr bwMode="gray">
          <a:xfrm>
            <a:off x="3231065" y="2920740"/>
            <a:ext cx="0" cy="808908"/>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20B9CD-00E6-E5D4-3EFE-2496FEE936CD}"/>
              </a:ext>
              <a:ext uri="{C183D7F6-B498-43B3-948B-1728B52AA6E4}">
                <adec:decorative xmlns:adec="http://schemas.microsoft.com/office/drawing/2017/decorative" val="1"/>
              </a:ext>
            </a:extLst>
          </p:cNvPr>
          <p:cNvCxnSpPr>
            <a:cxnSpLocks/>
          </p:cNvCxnSpPr>
          <p:nvPr userDrawn="1"/>
        </p:nvCxnSpPr>
        <p:spPr bwMode="gray">
          <a:xfrm>
            <a:off x="327664" y="4138524"/>
            <a:ext cx="0" cy="24850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9B03C70-B4D3-199C-F5DF-EEE4DD5307F2}"/>
              </a:ext>
              <a:ext uri="{C183D7F6-B498-43B3-948B-1728B52AA6E4}">
                <adec:decorative xmlns:adec="http://schemas.microsoft.com/office/drawing/2017/decorative" val="1"/>
              </a:ext>
            </a:extLst>
          </p:cNvPr>
          <p:cNvCxnSpPr>
            <a:cxnSpLocks/>
          </p:cNvCxnSpPr>
          <p:nvPr userDrawn="1"/>
        </p:nvCxnSpPr>
        <p:spPr bwMode="gray">
          <a:xfrm>
            <a:off x="3712635" y="4138941"/>
            <a:ext cx="0" cy="247668"/>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C5FE8A99-6A26-9DFA-D8E9-713DE08D127E}"/>
              </a:ext>
              <a:ext uri="{C183D7F6-B498-43B3-948B-1728B52AA6E4}">
                <adec:decorative xmlns:adec="http://schemas.microsoft.com/office/drawing/2017/decorative" val="1"/>
              </a:ext>
            </a:extLst>
          </p:cNvPr>
          <p:cNvGrpSpPr/>
          <p:nvPr userDrawn="1"/>
        </p:nvGrpSpPr>
        <p:grpSpPr>
          <a:xfrm>
            <a:off x="2149858" y="1157622"/>
            <a:ext cx="293346" cy="395344"/>
            <a:chOff x="3204476" y="1751462"/>
            <a:chExt cx="460972" cy="640080"/>
          </a:xfrm>
        </p:grpSpPr>
        <p:sp>
          <p:nvSpPr>
            <p:cNvPr id="35" name="Freeform 50">
              <a:extLst>
                <a:ext uri="{FF2B5EF4-FFF2-40B4-BE49-F238E27FC236}">
                  <a16:creationId xmlns:a16="http://schemas.microsoft.com/office/drawing/2014/main" id="{B60D99E7-3EC1-5C2E-6DA7-E497B180A9C0}"/>
                </a:ext>
              </a:extLst>
            </p:cNvPr>
            <p:cNvSpPr/>
            <p:nvPr/>
          </p:nvSpPr>
          <p:spPr>
            <a:xfrm>
              <a:off x="3207045" y="2066740"/>
              <a:ext cx="458403" cy="9525"/>
            </a:xfrm>
            <a:custGeom>
              <a:avLst/>
              <a:gdLst>
                <a:gd name="connsiteX0" fmla="*/ 0 w 458403"/>
                <a:gd name="connsiteY0" fmla="*/ 0 h 9525"/>
                <a:gd name="connsiteX1" fmla="*/ 458403 w 458403"/>
                <a:gd name="connsiteY1" fmla="*/ 0 h 9525"/>
              </a:gdLst>
              <a:ahLst/>
              <a:cxnLst>
                <a:cxn ang="0">
                  <a:pos x="connsiteX0" y="connsiteY0"/>
                </a:cxn>
                <a:cxn ang="0">
                  <a:pos x="connsiteX1" y="connsiteY1"/>
                </a:cxn>
              </a:cxnLst>
              <a:rect l="l" t="t" r="r" b="b"/>
              <a:pathLst>
                <a:path w="458403" h="9525">
                  <a:moveTo>
                    <a:pt x="0" y="0"/>
                  </a:moveTo>
                  <a:lnTo>
                    <a:pt x="458403" y="0"/>
                  </a:lnTo>
                </a:path>
              </a:pathLst>
            </a:custGeom>
            <a:ln w="12700" cap="rnd">
              <a:solidFill>
                <a:srgbClr val="FFFFFF"/>
              </a:solidFill>
              <a:prstDash val="solid"/>
              <a:round/>
            </a:ln>
          </p:spPr>
          <p:txBody>
            <a:bodyPr rtlCol="0" anchor="ctr"/>
            <a:lstStyle/>
            <a:p>
              <a:endParaRPr lang="en-US" sz="1112"/>
            </a:p>
          </p:txBody>
        </p:sp>
        <p:sp>
          <p:nvSpPr>
            <p:cNvPr id="36" name="Freeform 55">
              <a:extLst>
                <a:ext uri="{FF2B5EF4-FFF2-40B4-BE49-F238E27FC236}">
                  <a16:creationId xmlns:a16="http://schemas.microsoft.com/office/drawing/2014/main" id="{C8C54C84-B9CB-A6B8-E6E5-C65F91560B83}"/>
                </a:ext>
              </a:extLst>
            </p:cNvPr>
            <p:cNvSpPr/>
            <p:nvPr/>
          </p:nvSpPr>
          <p:spPr>
            <a:xfrm>
              <a:off x="3204476" y="1751462"/>
              <a:ext cx="9512" cy="640080"/>
            </a:xfrm>
            <a:custGeom>
              <a:avLst/>
              <a:gdLst>
                <a:gd name="connsiteX0" fmla="*/ 0 w 9512"/>
                <a:gd name="connsiteY0" fmla="*/ 0 h 715899"/>
                <a:gd name="connsiteX1" fmla="*/ 0 w 9512"/>
                <a:gd name="connsiteY1" fmla="*/ 715899 h 715899"/>
              </a:gdLst>
              <a:ahLst/>
              <a:cxnLst>
                <a:cxn ang="0">
                  <a:pos x="connsiteX0" y="connsiteY0"/>
                </a:cxn>
                <a:cxn ang="0">
                  <a:pos x="connsiteX1" y="connsiteY1"/>
                </a:cxn>
              </a:cxnLst>
              <a:rect l="l" t="t" r="r" b="b"/>
              <a:pathLst>
                <a:path w="9512" h="715899">
                  <a:moveTo>
                    <a:pt x="0" y="0"/>
                  </a:moveTo>
                  <a:lnTo>
                    <a:pt x="0" y="715899"/>
                  </a:lnTo>
                </a:path>
              </a:pathLst>
            </a:custGeom>
            <a:ln w="12700" cap="rnd">
              <a:solidFill>
                <a:srgbClr val="FFFFFF"/>
              </a:solidFill>
              <a:prstDash val="solid"/>
              <a:round/>
            </a:ln>
          </p:spPr>
          <p:txBody>
            <a:bodyPr rtlCol="0" anchor="ctr"/>
            <a:lstStyle/>
            <a:p>
              <a:endParaRPr lang="en-US" sz="1112" dirty="0"/>
            </a:p>
          </p:txBody>
        </p:sp>
      </p:grpSp>
      <p:sp>
        <p:nvSpPr>
          <p:cNvPr id="37" name="Freeform 39">
            <a:extLst>
              <a:ext uri="{FF2B5EF4-FFF2-40B4-BE49-F238E27FC236}">
                <a16:creationId xmlns:a16="http://schemas.microsoft.com/office/drawing/2014/main" id="{17A9C23B-C87A-9AE5-B667-C88E50A14D56}"/>
              </a:ext>
              <a:ext uri="{C183D7F6-B498-43B3-948B-1728B52AA6E4}">
                <adec:decorative xmlns:adec="http://schemas.microsoft.com/office/drawing/2017/decorative" val="1"/>
              </a:ext>
            </a:extLst>
          </p:cNvPr>
          <p:cNvSpPr/>
          <p:nvPr userDrawn="1"/>
        </p:nvSpPr>
        <p:spPr>
          <a:xfrm rot="20773201">
            <a:off x="2400630" y="1172353"/>
            <a:ext cx="376470" cy="365881"/>
          </a:xfrm>
          <a:custGeom>
            <a:avLst/>
            <a:gdLst>
              <a:gd name="connsiteX0" fmla="*/ 551720 w 551719"/>
              <a:gd name="connsiteY0" fmla="*/ 276225 h 552449"/>
              <a:gd name="connsiteX1" fmla="*/ 275860 w 551719"/>
              <a:gd name="connsiteY1" fmla="*/ 552450 h 552449"/>
              <a:gd name="connsiteX2" fmla="*/ 0 w 551719"/>
              <a:gd name="connsiteY2" fmla="*/ 276225 h 552449"/>
              <a:gd name="connsiteX3" fmla="*/ 275860 w 551719"/>
              <a:gd name="connsiteY3" fmla="*/ 0 h 552449"/>
              <a:gd name="connsiteX4" fmla="*/ 551720 w 551719"/>
              <a:gd name="connsiteY4" fmla="*/ 276225 h 552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719" h="552449">
                <a:moveTo>
                  <a:pt x="551720" y="276225"/>
                </a:moveTo>
                <a:cubicBezTo>
                  <a:pt x="551720" y="428780"/>
                  <a:pt x="428213" y="552450"/>
                  <a:pt x="275860" y="552450"/>
                </a:cubicBezTo>
                <a:cubicBezTo>
                  <a:pt x="123507" y="552450"/>
                  <a:pt x="0" y="428780"/>
                  <a:pt x="0" y="276225"/>
                </a:cubicBezTo>
                <a:cubicBezTo>
                  <a:pt x="0" y="123670"/>
                  <a:pt x="123507" y="0"/>
                  <a:pt x="275860" y="0"/>
                </a:cubicBezTo>
                <a:cubicBezTo>
                  <a:pt x="428213" y="0"/>
                  <a:pt x="551720" y="123670"/>
                  <a:pt x="551720" y="276225"/>
                </a:cubicBezTo>
                <a:close/>
              </a:path>
            </a:pathLst>
          </a:custGeom>
          <a:solidFill>
            <a:srgbClr val="092746"/>
          </a:solidFill>
          <a:ln w="12700" cap="flat">
            <a:solidFill>
              <a:srgbClr val="FFFFFF"/>
            </a:solidFill>
            <a:prstDash val="solid"/>
            <a:miter/>
          </a:ln>
        </p:spPr>
        <p:txBody>
          <a:bodyPr rtlCol="0" anchor="ctr"/>
          <a:lstStyle/>
          <a:p>
            <a:endParaRPr lang="en-US" sz="1112" dirty="0"/>
          </a:p>
        </p:txBody>
      </p:sp>
      <p:pic>
        <p:nvPicPr>
          <p:cNvPr id="38" name="Graphic 37">
            <a:extLst>
              <a:ext uri="{FF2B5EF4-FFF2-40B4-BE49-F238E27FC236}">
                <a16:creationId xmlns:a16="http://schemas.microsoft.com/office/drawing/2014/main" id="{5939BA14-93D9-C171-703C-1B491066E2AD}"/>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2481839" y="1243622"/>
            <a:ext cx="211226" cy="205014"/>
          </a:xfrm>
          <a:prstGeom prst="rect">
            <a:avLst/>
          </a:prstGeom>
        </p:spPr>
      </p:pic>
      <p:grpSp>
        <p:nvGrpSpPr>
          <p:cNvPr id="39" name="Group 38">
            <a:extLst>
              <a:ext uri="{FF2B5EF4-FFF2-40B4-BE49-F238E27FC236}">
                <a16:creationId xmlns:a16="http://schemas.microsoft.com/office/drawing/2014/main" id="{9BAA3003-BFA5-4D75-9ACA-5D2AA362A909}"/>
              </a:ext>
              <a:ext uri="{C183D7F6-B498-43B3-948B-1728B52AA6E4}">
                <adec:decorative xmlns:adec="http://schemas.microsoft.com/office/drawing/2017/decorative" val="1"/>
              </a:ext>
            </a:extLst>
          </p:cNvPr>
          <p:cNvGrpSpPr/>
          <p:nvPr userDrawn="1"/>
        </p:nvGrpSpPr>
        <p:grpSpPr>
          <a:xfrm>
            <a:off x="1530571" y="2272780"/>
            <a:ext cx="156661" cy="395344"/>
            <a:chOff x="2114907" y="3609281"/>
            <a:chExt cx="246182" cy="640080"/>
          </a:xfrm>
        </p:grpSpPr>
        <p:sp>
          <p:nvSpPr>
            <p:cNvPr id="40" name="Freeform 67">
              <a:extLst>
                <a:ext uri="{FF2B5EF4-FFF2-40B4-BE49-F238E27FC236}">
                  <a16:creationId xmlns:a16="http://schemas.microsoft.com/office/drawing/2014/main" id="{1F80E32B-C696-2CBF-BDDC-81FD0D579172}"/>
                </a:ext>
              </a:extLst>
            </p:cNvPr>
            <p:cNvSpPr/>
            <p:nvPr/>
          </p:nvSpPr>
          <p:spPr>
            <a:xfrm>
              <a:off x="2117476" y="3924559"/>
              <a:ext cx="243613" cy="9525"/>
            </a:xfrm>
            <a:custGeom>
              <a:avLst/>
              <a:gdLst>
                <a:gd name="connsiteX0" fmla="*/ 0 w 243613"/>
                <a:gd name="connsiteY0" fmla="*/ 0 h 9525"/>
                <a:gd name="connsiteX1" fmla="*/ 243613 w 243613"/>
                <a:gd name="connsiteY1" fmla="*/ 0 h 9525"/>
              </a:gdLst>
              <a:ahLst/>
              <a:cxnLst>
                <a:cxn ang="0">
                  <a:pos x="connsiteX0" y="connsiteY0"/>
                </a:cxn>
                <a:cxn ang="0">
                  <a:pos x="connsiteX1" y="connsiteY1"/>
                </a:cxn>
              </a:cxnLst>
              <a:rect l="l" t="t" r="r" b="b"/>
              <a:pathLst>
                <a:path w="243613" h="9525">
                  <a:moveTo>
                    <a:pt x="0" y="0"/>
                  </a:moveTo>
                  <a:lnTo>
                    <a:pt x="243613" y="0"/>
                  </a:lnTo>
                </a:path>
              </a:pathLst>
            </a:custGeom>
            <a:ln w="12700" cap="rnd">
              <a:solidFill>
                <a:srgbClr val="FFFFFF"/>
              </a:solidFill>
              <a:prstDash val="solid"/>
              <a:round/>
            </a:ln>
          </p:spPr>
          <p:txBody>
            <a:bodyPr rtlCol="0" anchor="ctr"/>
            <a:lstStyle/>
            <a:p>
              <a:endParaRPr lang="en-US" sz="1112"/>
            </a:p>
          </p:txBody>
        </p:sp>
        <p:sp>
          <p:nvSpPr>
            <p:cNvPr id="41" name="Freeform 69">
              <a:extLst>
                <a:ext uri="{FF2B5EF4-FFF2-40B4-BE49-F238E27FC236}">
                  <a16:creationId xmlns:a16="http://schemas.microsoft.com/office/drawing/2014/main" id="{A67E7416-AFE4-87C8-D4E6-34328ED4C577}"/>
                </a:ext>
              </a:extLst>
            </p:cNvPr>
            <p:cNvSpPr/>
            <p:nvPr/>
          </p:nvSpPr>
          <p:spPr>
            <a:xfrm>
              <a:off x="2114907" y="3609281"/>
              <a:ext cx="9512" cy="640080"/>
            </a:xfrm>
            <a:custGeom>
              <a:avLst/>
              <a:gdLst>
                <a:gd name="connsiteX0" fmla="*/ 0 w 9512"/>
                <a:gd name="connsiteY0" fmla="*/ 0 h 801623"/>
                <a:gd name="connsiteX1" fmla="*/ 0 w 9512"/>
                <a:gd name="connsiteY1" fmla="*/ 801624 h 801623"/>
              </a:gdLst>
              <a:ahLst/>
              <a:cxnLst>
                <a:cxn ang="0">
                  <a:pos x="connsiteX0" y="connsiteY0"/>
                </a:cxn>
                <a:cxn ang="0">
                  <a:pos x="connsiteX1" y="connsiteY1"/>
                </a:cxn>
              </a:cxnLst>
              <a:rect l="l" t="t" r="r" b="b"/>
              <a:pathLst>
                <a:path w="9512" h="801623">
                  <a:moveTo>
                    <a:pt x="0" y="0"/>
                  </a:moveTo>
                  <a:lnTo>
                    <a:pt x="0" y="801624"/>
                  </a:lnTo>
                </a:path>
              </a:pathLst>
            </a:custGeom>
            <a:ln w="12700" cap="rnd">
              <a:solidFill>
                <a:srgbClr val="FFFFFF"/>
              </a:solidFill>
              <a:prstDash val="solid"/>
              <a:round/>
            </a:ln>
          </p:spPr>
          <p:txBody>
            <a:bodyPr rtlCol="0" anchor="ctr"/>
            <a:lstStyle/>
            <a:p>
              <a:endParaRPr lang="en-US" sz="1112" dirty="0"/>
            </a:p>
          </p:txBody>
        </p:sp>
      </p:grpSp>
      <p:sp>
        <p:nvSpPr>
          <p:cNvPr id="42" name="Freeform 61">
            <a:extLst>
              <a:ext uri="{FF2B5EF4-FFF2-40B4-BE49-F238E27FC236}">
                <a16:creationId xmlns:a16="http://schemas.microsoft.com/office/drawing/2014/main" id="{40B9F53A-834C-229B-6B7C-CD88929F917D}"/>
              </a:ext>
              <a:ext uri="{C183D7F6-B498-43B3-948B-1728B52AA6E4}">
                <adec:decorative xmlns:adec="http://schemas.microsoft.com/office/drawing/2017/decorative" val="1"/>
              </a:ext>
            </a:extLst>
          </p:cNvPr>
          <p:cNvSpPr/>
          <p:nvPr userDrawn="1"/>
        </p:nvSpPr>
        <p:spPr>
          <a:xfrm>
            <a:off x="1675623" y="2287450"/>
            <a:ext cx="376599" cy="366006"/>
          </a:xfrm>
          <a:custGeom>
            <a:avLst/>
            <a:gdLst>
              <a:gd name="connsiteX0" fmla="*/ 513717 w 551908"/>
              <a:gd name="connsiteY0" fmla="*/ 416479 h 552638"/>
              <a:gd name="connsiteX1" fmla="*/ 415929 w 551908"/>
              <a:gd name="connsiteY1" fmla="*/ 38242 h 552638"/>
              <a:gd name="connsiteX2" fmla="*/ 38191 w 551908"/>
              <a:gd name="connsiteY2" fmla="*/ 136159 h 552638"/>
              <a:gd name="connsiteX3" fmla="*/ 135979 w 551908"/>
              <a:gd name="connsiteY3" fmla="*/ 514396 h 552638"/>
              <a:gd name="connsiteX4" fmla="*/ 513717 w 551908"/>
              <a:gd name="connsiteY4" fmla="*/ 416479 h 552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908" h="552638">
                <a:moveTo>
                  <a:pt x="513717" y="416479"/>
                </a:moveTo>
                <a:cubicBezTo>
                  <a:pt x="591053" y="285034"/>
                  <a:pt x="547201" y="115680"/>
                  <a:pt x="415929" y="38242"/>
                </a:cubicBezTo>
                <a:cubicBezTo>
                  <a:pt x="284658" y="-39197"/>
                  <a:pt x="115527" y="4714"/>
                  <a:pt x="38191" y="136159"/>
                </a:cubicBezTo>
                <a:cubicBezTo>
                  <a:pt x="-39145" y="267604"/>
                  <a:pt x="4707" y="436958"/>
                  <a:pt x="135979" y="514396"/>
                </a:cubicBezTo>
                <a:cubicBezTo>
                  <a:pt x="267250" y="591835"/>
                  <a:pt x="436381" y="547925"/>
                  <a:pt x="513717" y="416479"/>
                </a:cubicBezTo>
                <a:close/>
              </a:path>
            </a:pathLst>
          </a:custGeom>
          <a:solidFill>
            <a:srgbClr val="092746"/>
          </a:solidFill>
          <a:ln w="12700" cap="flat">
            <a:solidFill>
              <a:srgbClr val="FFFFFF"/>
            </a:solidFill>
            <a:prstDash val="solid"/>
            <a:miter/>
          </a:ln>
        </p:spPr>
        <p:txBody>
          <a:bodyPr rtlCol="0" anchor="ctr"/>
          <a:lstStyle/>
          <a:p>
            <a:endParaRPr lang="en-US" sz="1112" dirty="0"/>
          </a:p>
        </p:txBody>
      </p:sp>
      <p:pic>
        <p:nvPicPr>
          <p:cNvPr id="43" name="Graphic 42">
            <a:extLst>
              <a:ext uri="{FF2B5EF4-FFF2-40B4-BE49-F238E27FC236}">
                <a16:creationId xmlns:a16="http://schemas.microsoft.com/office/drawing/2014/main" id="{ED5BB0B1-EEFB-9EBC-E099-90C50BBCE812}"/>
              </a:ext>
              <a:ext uri="{C183D7F6-B498-43B3-948B-1728B52AA6E4}">
                <adec:decorative xmlns:adec="http://schemas.microsoft.com/office/drawing/2017/decorative" val="1"/>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752516" y="2378014"/>
            <a:ext cx="223574" cy="176492"/>
          </a:xfrm>
          <a:prstGeom prst="rect">
            <a:avLst/>
          </a:prstGeom>
        </p:spPr>
      </p:pic>
      <p:grpSp>
        <p:nvGrpSpPr>
          <p:cNvPr id="44" name="Group 43">
            <a:extLst>
              <a:ext uri="{FF2B5EF4-FFF2-40B4-BE49-F238E27FC236}">
                <a16:creationId xmlns:a16="http://schemas.microsoft.com/office/drawing/2014/main" id="{FDCF141E-49A0-88AF-BC51-2BB556E60AC5}"/>
              </a:ext>
              <a:ext uri="{C183D7F6-B498-43B3-948B-1728B52AA6E4}">
                <adec:decorative xmlns:adec="http://schemas.microsoft.com/office/drawing/2017/decorative" val="1"/>
              </a:ext>
            </a:extLst>
          </p:cNvPr>
          <p:cNvGrpSpPr/>
          <p:nvPr userDrawn="1"/>
        </p:nvGrpSpPr>
        <p:grpSpPr>
          <a:xfrm>
            <a:off x="2176982" y="3400491"/>
            <a:ext cx="254119" cy="395344"/>
            <a:chOff x="3373372" y="5556752"/>
            <a:chExt cx="399330" cy="640080"/>
          </a:xfrm>
        </p:grpSpPr>
        <p:sp>
          <p:nvSpPr>
            <p:cNvPr id="45" name="Freeform 92">
              <a:extLst>
                <a:ext uri="{FF2B5EF4-FFF2-40B4-BE49-F238E27FC236}">
                  <a16:creationId xmlns:a16="http://schemas.microsoft.com/office/drawing/2014/main" id="{FD052BA5-5DE9-A49F-C1BE-6D25CFB31BDF}"/>
                </a:ext>
              </a:extLst>
            </p:cNvPr>
            <p:cNvSpPr/>
            <p:nvPr/>
          </p:nvSpPr>
          <p:spPr>
            <a:xfrm>
              <a:off x="3375940" y="5872030"/>
              <a:ext cx="396762" cy="9525"/>
            </a:xfrm>
            <a:custGeom>
              <a:avLst/>
              <a:gdLst>
                <a:gd name="connsiteX0" fmla="*/ 0 w 396762"/>
                <a:gd name="connsiteY0" fmla="*/ 0 h 9525"/>
                <a:gd name="connsiteX1" fmla="*/ 396763 w 396762"/>
                <a:gd name="connsiteY1" fmla="*/ 0 h 9525"/>
              </a:gdLst>
              <a:ahLst/>
              <a:cxnLst>
                <a:cxn ang="0">
                  <a:pos x="connsiteX0" y="connsiteY0"/>
                </a:cxn>
                <a:cxn ang="0">
                  <a:pos x="connsiteX1" y="connsiteY1"/>
                </a:cxn>
              </a:cxnLst>
              <a:rect l="l" t="t" r="r" b="b"/>
              <a:pathLst>
                <a:path w="396762" h="9525">
                  <a:moveTo>
                    <a:pt x="0" y="0"/>
                  </a:moveTo>
                  <a:lnTo>
                    <a:pt x="396763" y="0"/>
                  </a:lnTo>
                </a:path>
              </a:pathLst>
            </a:custGeom>
            <a:ln w="12700" cap="rnd">
              <a:solidFill>
                <a:srgbClr val="FFFFFF"/>
              </a:solidFill>
              <a:prstDash val="solid"/>
              <a:round/>
            </a:ln>
          </p:spPr>
          <p:txBody>
            <a:bodyPr rtlCol="0" anchor="ctr"/>
            <a:lstStyle/>
            <a:p>
              <a:endParaRPr lang="en-US" sz="1112"/>
            </a:p>
          </p:txBody>
        </p:sp>
        <p:sp>
          <p:nvSpPr>
            <p:cNvPr id="46" name="Freeform 93">
              <a:extLst>
                <a:ext uri="{FF2B5EF4-FFF2-40B4-BE49-F238E27FC236}">
                  <a16:creationId xmlns:a16="http://schemas.microsoft.com/office/drawing/2014/main" id="{8CA85FBA-1869-957A-65FA-6055B39F37D6}"/>
                </a:ext>
              </a:extLst>
            </p:cNvPr>
            <p:cNvSpPr/>
            <p:nvPr/>
          </p:nvSpPr>
          <p:spPr>
            <a:xfrm>
              <a:off x="3373372" y="5556752"/>
              <a:ext cx="9512" cy="640080"/>
            </a:xfrm>
            <a:custGeom>
              <a:avLst/>
              <a:gdLst>
                <a:gd name="connsiteX0" fmla="*/ 0 w 9512"/>
                <a:gd name="connsiteY0" fmla="*/ 0 h 671417"/>
                <a:gd name="connsiteX1" fmla="*/ 0 w 9512"/>
                <a:gd name="connsiteY1" fmla="*/ 671417 h 671417"/>
              </a:gdLst>
              <a:ahLst/>
              <a:cxnLst>
                <a:cxn ang="0">
                  <a:pos x="connsiteX0" y="connsiteY0"/>
                </a:cxn>
                <a:cxn ang="0">
                  <a:pos x="connsiteX1" y="connsiteY1"/>
                </a:cxn>
              </a:cxnLst>
              <a:rect l="l" t="t" r="r" b="b"/>
              <a:pathLst>
                <a:path w="9512" h="671417">
                  <a:moveTo>
                    <a:pt x="0" y="0"/>
                  </a:moveTo>
                  <a:lnTo>
                    <a:pt x="0" y="671417"/>
                  </a:lnTo>
                </a:path>
              </a:pathLst>
            </a:custGeom>
            <a:ln w="12700" cap="rnd">
              <a:solidFill>
                <a:srgbClr val="FFFFFF"/>
              </a:solidFill>
              <a:prstDash val="solid"/>
              <a:round/>
            </a:ln>
          </p:spPr>
          <p:txBody>
            <a:bodyPr rtlCol="0" anchor="ctr"/>
            <a:lstStyle/>
            <a:p>
              <a:endParaRPr lang="en-US" sz="1112"/>
            </a:p>
          </p:txBody>
        </p:sp>
      </p:grpSp>
      <p:sp>
        <p:nvSpPr>
          <p:cNvPr id="47" name="Freeform 78">
            <a:extLst>
              <a:ext uri="{FF2B5EF4-FFF2-40B4-BE49-F238E27FC236}">
                <a16:creationId xmlns:a16="http://schemas.microsoft.com/office/drawing/2014/main" id="{E7B94AC1-F456-E1FD-9523-281F8E2C17E4}"/>
              </a:ext>
              <a:ext uri="{C183D7F6-B498-43B3-948B-1728B52AA6E4}">
                <adec:decorative xmlns:adec="http://schemas.microsoft.com/office/drawing/2017/decorative" val="1"/>
              </a:ext>
            </a:extLst>
          </p:cNvPr>
          <p:cNvSpPr/>
          <p:nvPr userDrawn="1"/>
        </p:nvSpPr>
        <p:spPr>
          <a:xfrm rot="20773201">
            <a:off x="2399625" y="3414555"/>
            <a:ext cx="377379" cy="366764"/>
          </a:xfrm>
          <a:custGeom>
            <a:avLst/>
            <a:gdLst>
              <a:gd name="connsiteX0" fmla="*/ 553052 w 553051"/>
              <a:gd name="connsiteY0" fmla="*/ 276892 h 553783"/>
              <a:gd name="connsiteX1" fmla="*/ 276526 w 553051"/>
              <a:gd name="connsiteY1" fmla="*/ 553783 h 553783"/>
              <a:gd name="connsiteX2" fmla="*/ 0 w 553051"/>
              <a:gd name="connsiteY2" fmla="*/ 276892 h 553783"/>
              <a:gd name="connsiteX3" fmla="*/ 276526 w 553051"/>
              <a:gd name="connsiteY3" fmla="*/ 0 h 553783"/>
              <a:gd name="connsiteX4" fmla="*/ 553052 w 553051"/>
              <a:gd name="connsiteY4" fmla="*/ 276892 h 553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051" h="553783">
                <a:moveTo>
                  <a:pt x="553052" y="276892"/>
                </a:moveTo>
                <a:cubicBezTo>
                  <a:pt x="553052" y="429815"/>
                  <a:pt x="429247" y="553783"/>
                  <a:pt x="276526" y="553783"/>
                </a:cubicBezTo>
                <a:cubicBezTo>
                  <a:pt x="123805" y="553783"/>
                  <a:pt x="0" y="429815"/>
                  <a:pt x="0" y="276892"/>
                </a:cubicBezTo>
                <a:cubicBezTo>
                  <a:pt x="0" y="123968"/>
                  <a:pt x="123805" y="0"/>
                  <a:pt x="276526" y="0"/>
                </a:cubicBezTo>
                <a:cubicBezTo>
                  <a:pt x="429247" y="0"/>
                  <a:pt x="553052" y="123968"/>
                  <a:pt x="553052" y="276892"/>
                </a:cubicBezTo>
                <a:close/>
              </a:path>
            </a:pathLst>
          </a:custGeom>
          <a:solidFill>
            <a:srgbClr val="092746"/>
          </a:solidFill>
          <a:ln w="12700" cap="flat">
            <a:solidFill>
              <a:srgbClr val="FFFFFF"/>
            </a:solidFill>
            <a:prstDash val="solid"/>
            <a:miter/>
          </a:ln>
        </p:spPr>
        <p:txBody>
          <a:bodyPr rtlCol="0" anchor="ctr"/>
          <a:lstStyle/>
          <a:p>
            <a:endParaRPr lang="en-US" sz="1112" dirty="0"/>
          </a:p>
        </p:txBody>
      </p:sp>
      <p:pic>
        <p:nvPicPr>
          <p:cNvPr id="48" name="Graphic 47">
            <a:extLst>
              <a:ext uri="{FF2B5EF4-FFF2-40B4-BE49-F238E27FC236}">
                <a16:creationId xmlns:a16="http://schemas.microsoft.com/office/drawing/2014/main" id="{5387E2DB-7937-FD84-F640-D5B0D69CA57B}"/>
              </a:ext>
              <a:ext uri="{C183D7F6-B498-43B3-948B-1728B52AA6E4}">
                <adec:decorative xmlns:adec="http://schemas.microsoft.com/office/drawing/2017/decorative" val="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2477544" y="3493824"/>
            <a:ext cx="223574" cy="216998"/>
          </a:xfrm>
          <a:prstGeom prst="rect">
            <a:avLst/>
          </a:prstGeom>
        </p:spPr>
      </p:pic>
      <p:grpSp>
        <p:nvGrpSpPr>
          <p:cNvPr id="49" name="Group 48">
            <a:extLst>
              <a:ext uri="{FF2B5EF4-FFF2-40B4-BE49-F238E27FC236}">
                <a16:creationId xmlns:a16="http://schemas.microsoft.com/office/drawing/2014/main" id="{B551C7CD-7401-DA61-4CBC-A0BE09285D98}"/>
              </a:ext>
              <a:ext uri="{C183D7F6-B498-43B3-948B-1728B52AA6E4}">
                <adec:decorative xmlns:adec="http://schemas.microsoft.com/office/drawing/2017/decorative" val="1"/>
              </a:ext>
            </a:extLst>
          </p:cNvPr>
          <p:cNvGrpSpPr/>
          <p:nvPr userDrawn="1"/>
        </p:nvGrpSpPr>
        <p:grpSpPr>
          <a:xfrm>
            <a:off x="4004716" y="3400491"/>
            <a:ext cx="284386" cy="395344"/>
            <a:chOff x="6122763" y="5709630"/>
            <a:chExt cx="446893" cy="640080"/>
          </a:xfrm>
        </p:grpSpPr>
        <p:sp>
          <p:nvSpPr>
            <p:cNvPr id="50" name="Freeform 117">
              <a:extLst>
                <a:ext uri="{FF2B5EF4-FFF2-40B4-BE49-F238E27FC236}">
                  <a16:creationId xmlns:a16="http://schemas.microsoft.com/office/drawing/2014/main" id="{5C244EDA-779A-5E13-30BA-AD95B0E086B9}"/>
                </a:ext>
              </a:extLst>
            </p:cNvPr>
            <p:cNvSpPr/>
            <p:nvPr/>
          </p:nvSpPr>
          <p:spPr>
            <a:xfrm>
              <a:off x="6122763" y="6024908"/>
              <a:ext cx="434812" cy="9525"/>
            </a:xfrm>
            <a:custGeom>
              <a:avLst/>
              <a:gdLst>
                <a:gd name="connsiteX0" fmla="*/ 434813 w 434812"/>
                <a:gd name="connsiteY0" fmla="*/ 0 h 9525"/>
                <a:gd name="connsiteX1" fmla="*/ 0 w 434812"/>
                <a:gd name="connsiteY1" fmla="*/ 0 h 9525"/>
              </a:gdLst>
              <a:ahLst/>
              <a:cxnLst>
                <a:cxn ang="0">
                  <a:pos x="connsiteX0" y="connsiteY0"/>
                </a:cxn>
                <a:cxn ang="0">
                  <a:pos x="connsiteX1" y="connsiteY1"/>
                </a:cxn>
              </a:cxnLst>
              <a:rect l="l" t="t" r="r" b="b"/>
              <a:pathLst>
                <a:path w="434812" h="9525">
                  <a:moveTo>
                    <a:pt x="434813" y="0"/>
                  </a:moveTo>
                  <a:lnTo>
                    <a:pt x="0" y="0"/>
                  </a:lnTo>
                </a:path>
              </a:pathLst>
            </a:custGeom>
            <a:ln w="12700" cap="rnd">
              <a:solidFill>
                <a:srgbClr val="FFFFFF"/>
              </a:solidFill>
              <a:prstDash val="solid"/>
              <a:round/>
            </a:ln>
          </p:spPr>
          <p:txBody>
            <a:bodyPr rtlCol="0" anchor="ctr"/>
            <a:lstStyle/>
            <a:p>
              <a:endParaRPr lang="en-US" sz="1112"/>
            </a:p>
          </p:txBody>
        </p:sp>
        <p:sp>
          <p:nvSpPr>
            <p:cNvPr id="51" name="Freeform 121">
              <a:extLst>
                <a:ext uri="{FF2B5EF4-FFF2-40B4-BE49-F238E27FC236}">
                  <a16:creationId xmlns:a16="http://schemas.microsoft.com/office/drawing/2014/main" id="{22EE1D83-F5E9-60E3-A387-1E94EBF6A40F}"/>
                </a:ext>
              </a:extLst>
            </p:cNvPr>
            <p:cNvSpPr/>
            <p:nvPr/>
          </p:nvSpPr>
          <p:spPr>
            <a:xfrm>
              <a:off x="6560144" y="5709630"/>
              <a:ext cx="9512" cy="640080"/>
            </a:xfrm>
            <a:custGeom>
              <a:avLst/>
              <a:gdLst>
                <a:gd name="connsiteX0" fmla="*/ 0 w 9512"/>
                <a:gd name="connsiteY0" fmla="*/ 0 h 695801"/>
                <a:gd name="connsiteX1" fmla="*/ 0 w 9512"/>
                <a:gd name="connsiteY1" fmla="*/ 695801 h 695801"/>
              </a:gdLst>
              <a:ahLst/>
              <a:cxnLst>
                <a:cxn ang="0">
                  <a:pos x="connsiteX0" y="connsiteY0"/>
                </a:cxn>
                <a:cxn ang="0">
                  <a:pos x="connsiteX1" y="connsiteY1"/>
                </a:cxn>
              </a:cxnLst>
              <a:rect l="l" t="t" r="r" b="b"/>
              <a:pathLst>
                <a:path w="9512" h="695801">
                  <a:moveTo>
                    <a:pt x="0" y="0"/>
                  </a:moveTo>
                  <a:lnTo>
                    <a:pt x="0" y="695801"/>
                  </a:lnTo>
                </a:path>
              </a:pathLst>
            </a:custGeom>
            <a:ln w="12700" cap="rnd">
              <a:solidFill>
                <a:srgbClr val="FFFFFF"/>
              </a:solidFill>
              <a:prstDash val="solid"/>
              <a:round/>
            </a:ln>
          </p:spPr>
          <p:txBody>
            <a:bodyPr rtlCol="0" anchor="ctr"/>
            <a:lstStyle/>
            <a:p>
              <a:endParaRPr lang="en-US" sz="1112" dirty="0"/>
            </a:p>
          </p:txBody>
        </p:sp>
      </p:grpSp>
      <p:sp>
        <p:nvSpPr>
          <p:cNvPr id="52" name="Freeform 109">
            <a:extLst>
              <a:ext uri="{FF2B5EF4-FFF2-40B4-BE49-F238E27FC236}">
                <a16:creationId xmlns:a16="http://schemas.microsoft.com/office/drawing/2014/main" id="{A62B7531-AFE4-4E10-6540-03B8F0C523E0}"/>
              </a:ext>
              <a:ext uri="{C183D7F6-B498-43B3-948B-1728B52AA6E4}">
                <adec:decorative xmlns:adec="http://schemas.microsoft.com/office/drawing/2017/decorative" val="1"/>
              </a:ext>
            </a:extLst>
          </p:cNvPr>
          <p:cNvSpPr/>
          <p:nvPr userDrawn="1"/>
        </p:nvSpPr>
        <p:spPr>
          <a:xfrm rot="19433401">
            <a:off x="3697691" y="3414781"/>
            <a:ext cx="377379" cy="366764"/>
          </a:xfrm>
          <a:custGeom>
            <a:avLst/>
            <a:gdLst>
              <a:gd name="connsiteX0" fmla="*/ 553052 w 553051"/>
              <a:gd name="connsiteY0" fmla="*/ 276892 h 553783"/>
              <a:gd name="connsiteX1" fmla="*/ 276526 w 553051"/>
              <a:gd name="connsiteY1" fmla="*/ 553783 h 553783"/>
              <a:gd name="connsiteX2" fmla="*/ 0 w 553051"/>
              <a:gd name="connsiteY2" fmla="*/ 276892 h 553783"/>
              <a:gd name="connsiteX3" fmla="*/ 276526 w 553051"/>
              <a:gd name="connsiteY3" fmla="*/ 0 h 553783"/>
              <a:gd name="connsiteX4" fmla="*/ 553052 w 553051"/>
              <a:gd name="connsiteY4" fmla="*/ 276892 h 553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051" h="553783">
                <a:moveTo>
                  <a:pt x="553052" y="276892"/>
                </a:moveTo>
                <a:cubicBezTo>
                  <a:pt x="553052" y="429815"/>
                  <a:pt x="429247" y="553783"/>
                  <a:pt x="276526" y="553783"/>
                </a:cubicBezTo>
                <a:cubicBezTo>
                  <a:pt x="123805" y="553783"/>
                  <a:pt x="0" y="429815"/>
                  <a:pt x="0" y="276892"/>
                </a:cubicBezTo>
                <a:cubicBezTo>
                  <a:pt x="0" y="123969"/>
                  <a:pt x="123805" y="0"/>
                  <a:pt x="276526" y="0"/>
                </a:cubicBezTo>
                <a:cubicBezTo>
                  <a:pt x="429247" y="0"/>
                  <a:pt x="553052" y="123969"/>
                  <a:pt x="553052" y="276892"/>
                </a:cubicBezTo>
                <a:close/>
              </a:path>
            </a:pathLst>
          </a:custGeom>
          <a:solidFill>
            <a:srgbClr val="092746"/>
          </a:solidFill>
          <a:ln w="12700" cap="flat">
            <a:solidFill>
              <a:srgbClr val="FFFFFF"/>
            </a:solidFill>
            <a:prstDash val="solid"/>
            <a:miter/>
          </a:ln>
        </p:spPr>
        <p:txBody>
          <a:bodyPr rtlCol="0" anchor="ctr"/>
          <a:lstStyle/>
          <a:p>
            <a:endParaRPr lang="en-US" sz="1112" dirty="0"/>
          </a:p>
        </p:txBody>
      </p:sp>
      <p:pic>
        <p:nvPicPr>
          <p:cNvPr id="53" name="Graphic 52">
            <a:extLst>
              <a:ext uri="{FF2B5EF4-FFF2-40B4-BE49-F238E27FC236}">
                <a16:creationId xmlns:a16="http://schemas.microsoft.com/office/drawing/2014/main" id="{C32B0BC0-52EC-A6DD-461C-1C6D16DF67BC}"/>
              </a:ext>
              <a:ext uri="{C183D7F6-B498-43B3-948B-1728B52AA6E4}">
                <adec:decorative xmlns:adec="http://schemas.microsoft.com/office/drawing/2017/decorative" val="1"/>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3774360" y="3515868"/>
            <a:ext cx="223574" cy="199638"/>
          </a:xfrm>
          <a:prstGeom prst="rect">
            <a:avLst/>
          </a:prstGeom>
        </p:spPr>
      </p:pic>
      <p:grpSp>
        <p:nvGrpSpPr>
          <p:cNvPr id="54" name="Group 53">
            <a:extLst>
              <a:ext uri="{FF2B5EF4-FFF2-40B4-BE49-F238E27FC236}">
                <a16:creationId xmlns:a16="http://schemas.microsoft.com/office/drawing/2014/main" id="{43615D95-A0A3-9078-D339-AEFEBE599723}"/>
              </a:ext>
              <a:ext uri="{C183D7F6-B498-43B3-948B-1728B52AA6E4}">
                <adec:decorative xmlns:adec="http://schemas.microsoft.com/office/drawing/2017/decorative" val="1"/>
              </a:ext>
            </a:extLst>
          </p:cNvPr>
          <p:cNvGrpSpPr/>
          <p:nvPr userDrawn="1"/>
        </p:nvGrpSpPr>
        <p:grpSpPr>
          <a:xfrm>
            <a:off x="4044051" y="1157622"/>
            <a:ext cx="268331" cy="395344"/>
            <a:chOff x="6523346" y="1827330"/>
            <a:chExt cx="421663" cy="640080"/>
          </a:xfrm>
        </p:grpSpPr>
        <p:sp>
          <p:nvSpPr>
            <p:cNvPr id="56" name="Freeform 136">
              <a:extLst>
                <a:ext uri="{FF2B5EF4-FFF2-40B4-BE49-F238E27FC236}">
                  <a16:creationId xmlns:a16="http://schemas.microsoft.com/office/drawing/2014/main" id="{8BE3FF88-FB7C-053B-33C3-3D458DFBA66E}"/>
                </a:ext>
              </a:extLst>
            </p:cNvPr>
            <p:cNvSpPr/>
            <p:nvPr/>
          </p:nvSpPr>
          <p:spPr>
            <a:xfrm>
              <a:off x="6523346" y="2142608"/>
              <a:ext cx="414741" cy="9525"/>
            </a:xfrm>
            <a:custGeom>
              <a:avLst/>
              <a:gdLst>
                <a:gd name="connsiteX0" fmla="*/ 414741 w 414741"/>
                <a:gd name="connsiteY0" fmla="*/ 0 h 9525"/>
                <a:gd name="connsiteX1" fmla="*/ 0 w 414741"/>
                <a:gd name="connsiteY1" fmla="*/ 0 h 9525"/>
              </a:gdLst>
              <a:ahLst/>
              <a:cxnLst>
                <a:cxn ang="0">
                  <a:pos x="connsiteX0" y="connsiteY0"/>
                </a:cxn>
                <a:cxn ang="0">
                  <a:pos x="connsiteX1" y="connsiteY1"/>
                </a:cxn>
              </a:cxnLst>
              <a:rect l="l" t="t" r="r" b="b"/>
              <a:pathLst>
                <a:path w="414741" h="9525">
                  <a:moveTo>
                    <a:pt x="414741" y="0"/>
                  </a:moveTo>
                  <a:lnTo>
                    <a:pt x="0" y="0"/>
                  </a:lnTo>
                </a:path>
              </a:pathLst>
            </a:custGeom>
            <a:ln w="12700" cap="flat">
              <a:solidFill>
                <a:srgbClr val="FFFFFF"/>
              </a:solidFill>
              <a:prstDash val="solid"/>
              <a:miter/>
            </a:ln>
          </p:spPr>
          <p:txBody>
            <a:bodyPr rtlCol="0" anchor="ctr"/>
            <a:lstStyle/>
            <a:p>
              <a:endParaRPr lang="en-US" sz="1112"/>
            </a:p>
          </p:txBody>
        </p:sp>
        <p:sp>
          <p:nvSpPr>
            <p:cNvPr id="57" name="Freeform 137">
              <a:extLst>
                <a:ext uri="{FF2B5EF4-FFF2-40B4-BE49-F238E27FC236}">
                  <a16:creationId xmlns:a16="http://schemas.microsoft.com/office/drawing/2014/main" id="{F0DF656F-3289-4EF3-507B-2253CF1863BB}"/>
                </a:ext>
              </a:extLst>
            </p:cNvPr>
            <p:cNvSpPr/>
            <p:nvPr/>
          </p:nvSpPr>
          <p:spPr>
            <a:xfrm>
              <a:off x="6935497" y="1827330"/>
              <a:ext cx="9512" cy="640080"/>
            </a:xfrm>
            <a:custGeom>
              <a:avLst/>
              <a:gdLst>
                <a:gd name="connsiteX0" fmla="*/ 0 w 9512"/>
                <a:gd name="connsiteY0" fmla="*/ 0 h 715899"/>
                <a:gd name="connsiteX1" fmla="*/ 0 w 9512"/>
                <a:gd name="connsiteY1" fmla="*/ 715899 h 715899"/>
              </a:gdLst>
              <a:ahLst/>
              <a:cxnLst>
                <a:cxn ang="0">
                  <a:pos x="connsiteX0" y="connsiteY0"/>
                </a:cxn>
                <a:cxn ang="0">
                  <a:pos x="connsiteX1" y="connsiteY1"/>
                </a:cxn>
              </a:cxnLst>
              <a:rect l="l" t="t" r="r" b="b"/>
              <a:pathLst>
                <a:path w="9512" h="715899">
                  <a:moveTo>
                    <a:pt x="0" y="0"/>
                  </a:moveTo>
                  <a:lnTo>
                    <a:pt x="0" y="715899"/>
                  </a:lnTo>
                </a:path>
              </a:pathLst>
            </a:custGeom>
            <a:ln w="12700" cap="rnd">
              <a:solidFill>
                <a:srgbClr val="FFFFFF"/>
              </a:solidFill>
              <a:prstDash val="solid"/>
              <a:round/>
            </a:ln>
          </p:spPr>
          <p:txBody>
            <a:bodyPr rtlCol="0" anchor="ctr"/>
            <a:lstStyle/>
            <a:p>
              <a:endParaRPr lang="en-US" sz="1112"/>
            </a:p>
          </p:txBody>
        </p:sp>
      </p:grpSp>
      <p:sp>
        <p:nvSpPr>
          <p:cNvPr id="58" name="Freeform 132">
            <a:extLst>
              <a:ext uri="{FF2B5EF4-FFF2-40B4-BE49-F238E27FC236}">
                <a16:creationId xmlns:a16="http://schemas.microsoft.com/office/drawing/2014/main" id="{AAF87351-956A-0EAC-012D-8E92F58B90BA}"/>
              </a:ext>
              <a:ext uri="{C183D7F6-B498-43B3-948B-1728B52AA6E4}">
                <adec:decorative xmlns:adec="http://schemas.microsoft.com/office/drawing/2017/decorative" val="1"/>
              </a:ext>
            </a:extLst>
          </p:cNvPr>
          <p:cNvSpPr/>
          <p:nvPr userDrawn="1"/>
        </p:nvSpPr>
        <p:spPr>
          <a:xfrm>
            <a:off x="3697691" y="1177993"/>
            <a:ext cx="376567" cy="365975"/>
          </a:xfrm>
          <a:custGeom>
            <a:avLst/>
            <a:gdLst>
              <a:gd name="connsiteX0" fmla="*/ 519686 w 551861"/>
              <a:gd name="connsiteY0" fmla="*/ 146899 h 552591"/>
              <a:gd name="connsiteX1" fmla="*/ 146705 w 551861"/>
              <a:gd name="connsiteY1" fmla="*/ 32218 h 552591"/>
              <a:gd name="connsiteX2" fmla="*/ 32175 w 551861"/>
              <a:gd name="connsiteY2" fmla="*/ 405693 h 552591"/>
              <a:gd name="connsiteX3" fmla="*/ 405157 w 551861"/>
              <a:gd name="connsiteY3" fmla="*/ 520374 h 552591"/>
              <a:gd name="connsiteX4" fmla="*/ 519686 w 551861"/>
              <a:gd name="connsiteY4" fmla="*/ 146899 h 552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861" h="552591">
                <a:moveTo>
                  <a:pt x="519686" y="146899"/>
                </a:moveTo>
                <a:cubicBezTo>
                  <a:pt x="448343" y="12120"/>
                  <a:pt x="281305" y="-39220"/>
                  <a:pt x="146705" y="32218"/>
                </a:cubicBezTo>
                <a:cubicBezTo>
                  <a:pt x="12104" y="103655"/>
                  <a:pt x="-39168" y="270914"/>
                  <a:pt x="32175" y="405693"/>
                </a:cubicBezTo>
                <a:cubicBezTo>
                  <a:pt x="103518" y="540472"/>
                  <a:pt x="270556" y="591811"/>
                  <a:pt x="405157" y="520374"/>
                </a:cubicBezTo>
                <a:cubicBezTo>
                  <a:pt x="539758" y="448936"/>
                  <a:pt x="591030" y="281677"/>
                  <a:pt x="519686" y="146899"/>
                </a:cubicBezTo>
                <a:close/>
              </a:path>
            </a:pathLst>
          </a:custGeom>
          <a:solidFill>
            <a:srgbClr val="092746"/>
          </a:solidFill>
          <a:ln w="12700" cap="flat">
            <a:solidFill>
              <a:schemeClr val="bg1"/>
            </a:solidFill>
            <a:prstDash val="solid"/>
            <a:miter/>
          </a:ln>
        </p:spPr>
        <p:txBody>
          <a:bodyPr rtlCol="0" anchor="ctr"/>
          <a:lstStyle/>
          <a:p>
            <a:endParaRPr lang="en-US" sz="1112" dirty="0"/>
          </a:p>
        </p:txBody>
      </p:sp>
      <p:pic>
        <p:nvPicPr>
          <p:cNvPr id="59" name="Graphic 58">
            <a:extLst>
              <a:ext uri="{FF2B5EF4-FFF2-40B4-BE49-F238E27FC236}">
                <a16:creationId xmlns:a16="http://schemas.microsoft.com/office/drawing/2014/main" id="{102A801D-1884-6E00-0DFE-8AE619358938}"/>
              </a:ext>
              <a:ext uri="{C183D7F6-B498-43B3-948B-1728B52AA6E4}">
                <adec:decorative xmlns:adec="http://schemas.microsoft.com/office/drawing/2017/decorative" val="1"/>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3800629" y="1264053"/>
            <a:ext cx="203249" cy="194641"/>
          </a:xfrm>
          <a:prstGeom prst="rect">
            <a:avLst/>
          </a:prstGeom>
        </p:spPr>
      </p:pic>
      <p:sp>
        <p:nvSpPr>
          <p:cNvPr id="60" name="Freeform 141">
            <a:extLst>
              <a:ext uri="{FF2B5EF4-FFF2-40B4-BE49-F238E27FC236}">
                <a16:creationId xmlns:a16="http://schemas.microsoft.com/office/drawing/2014/main" id="{B1BD5EEE-0A21-21EB-1C1C-F40C87BB615E}"/>
              </a:ext>
              <a:ext uri="{C183D7F6-B498-43B3-948B-1728B52AA6E4}">
                <adec:decorative xmlns:adec="http://schemas.microsoft.com/office/drawing/2017/decorative" val="1"/>
              </a:ext>
            </a:extLst>
          </p:cNvPr>
          <p:cNvSpPr/>
          <p:nvPr userDrawn="1"/>
        </p:nvSpPr>
        <p:spPr>
          <a:xfrm rot="20773201">
            <a:off x="4427076" y="2287512"/>
            <a:ext cx="376470" cy="365881"/>
          </a:xfrm>
          <a:custGeom>
            <a:avLst/>
            <a:gdLst>
              <a:gd name="connsiteX0" fmla="*/ 551720 w 551719"/>
              <a:gd name="connsiteY0" fmla="*/ 276225 h 552449"/>
              <a:gd name="connsiteX1" fmla="*/ 275860 w 551719"/>
              <a:gd name="connsiteY1" fmla="*/ 552450 h 552449"/>
              <a:gd name="connsiteX2" fmla="*/ 0 w 551719"/>
              <a:gd name="connsiteY2" fmla="*/ 276225 h 552449"/>
              <a:gd name="connsiteX3" fmla="*/ 275860 w 551719"/>
              <a:gd name="connsiteY3" fmla="*/ 0 h 552449"/>
              <a:gd name="connsiteX4" fmla="*/ 551720 w 551719"/>
              <a:gd name="connsiteY4" fmla="*/ 276225 h 552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719" h="552449">
                <a:moveTo>
                  <a:pt x="551720" y="276225"/>
                </a:moveTo>
                <a:cubicBezTo>
                  <a:pt x="551720" y="428779"/>
                  <a:pt x="428213" y="552450"/>
                  <a:pt x="275860" y="552450"/>
                </a:cubicBezTo>
                <a:cubicBezTo>
                  <a:pt x="123507" y="552450"/>
                  <a:pt x="0" y="428779"/>
                  <a:pt x="0" y="276225"/>
                </a:cubicBezTo>
                <a:cubicBezTo>
                  <a:pt x="0" y="123670"/>
                  <a:pt x="123507" y="0"/>
                  <a:pt x="275860" y="0"/>
                </a:cubicBezTo>
                <a:cubicBezTo>
                  <a:pt x="428213" y="0"/>
                  <a:pt x="551720" y="123670"/>
                  <a:pt x="551720" y="276225"/>
                </a:cubicBezTo>
                <a:close/>
              </a:path>
            </a:pathLst>
          </a:custGeom>
          <a:solidFill>
            <a:srgbClr val="092746"/>
          </a:solidFill>
          <a:ln w="12700" cap="flat">
            <a:solidFill>
              <a:srgbClr val="FFFFFF"/>
            </a:solidFill>
            <a:prstDash val="solid"/>
            <a:miter/>
          </a:ln>
        </p:spPr>
        <p:txBody>
          <a:bodyPr rtlCol="0" anchor="ctr"/>
          <a:lstStyle/>
          <a:p>
            <a:endParaRPr lang="en-US" sz="1112" dirty="0"/>
          </a:p>
        </p:txBody>
      </p:sp>
      <p:grpSp>
        <p:nvGrpSpPr>
          <p:cNvPr id="62" name="Group 61">
            <a:extLst>
              <a:ext uri="{FF2B5EF4-FFF2-40B4-BE49-F238E27FC236}">
                <a16:creationId xmlns:a16="http://schemas.microsoft.com/office/drawing/2014/main" id="{72A1CF9A-9B25-6DF3-2FFB-D12DCE61D291}"/>
              </a:ext>
              <a:ext uri="{C183D7F6-B498-43B3-948B-1728B52AA6E4}">
                <adec:decorative xmlns:adec="http://schemas.microsoft.com/office/drawing/2017/decorative" val="1"/>
              </a:ext>
            </a:extLst>
          </p:cNvPr>
          <p:cNvGrpSpPr/>
          <p:nvPr userDrawn="1"/>
        </p:nvGrpSpPr>
        <p:grpSpPr>
          <a:xfrm>
            <a:off x="4813625" y="2272780"/>
            <a:ext cx="162714" cy="395344"/>
            <a:chOff x="7672637" y="3652461"/>
            <a:chExt cx="255693" cy="640080"/>
          </a:xfrm>
        </p:grpSpPr>
        <p:sp>
          <p:nvSpPr>
            <p:cNvPr id="63" name="Freeform 145">
              <a:extLst>
                <a:ext uri="{FF2B5EF4-FFF2-40B4-BE49-F238E27FC236}">
                  <a16:creationId xmlns:a16="http://schemas.microsoft.com/office/drawing/2014/main" id="{0BBBE36C-D1CC-ABB9-2B5C-C2598EF7BDA5}"/>
                </a:ext>
              </a:extLst>
            </p:cNvPr>
            <p:cNvSpPr/>
            <p:nvPr/>
          </p:nvSpPr>
          <p:spPr>
            <a:xfrm>
              <a:off x="7672637" y="3967739"/>
              <a:ext cx="234005" cy="9525"/>
            </a:xfrm>
            <a:custGeom>
              <a:avLst/>
              <a:gdLst>
                <a:gd name="connsiteX0" fmla="*/ 234006 w 234005"/>
                <a:gd name="connsiteY0" fmla="*/ 0 h 9525"/>
                <a:gd name="connsiteX1" fmla="*/ 0 w 234005"/>
                <a:gd name="connsiteY1" fmla="*/ 0 h 9525"/>
              </a:gdLst>
              <a:ahLst/>
              <a:cxnLst>
                <a:cxn ang="0">
                  <a:pos x="connsiteX0" y="connsiteY0"/>
                </a:cxn>
                <a:cxn ang="0">
                  <a:pos x="connsiteX1" y="connsiteY1"/>
                </a:cxn>
              </a:cxnLst>
              <a:rect l="l" t="t" r="r" b="b"/>
              <a:pathLst>
                <a:path w="234005" h="9525">
                  <a:moveTo>
                    <a:pt x="234006" y="0"/>
                  </a:moveTo>
                  <a:lnTo>
                    <a:pt x="0" y="0"/>
                  </a:lnTo>
                </a:path>
              </a:pathLst>
            </a:custGeom>
            <a:ln w="12700" cap="rnd">
              <a:solidFill>
                <a:srgbClr val="FFFFFF"/>
              </a:solidFill>
              <a:prstDash val="solid"/>
              <a:round/>
            </a:ln>
          </p:spPr>
          <p:txBody>
            <a:bodyPr rtlCol="0" anchor="ctr"/>
            <a:lstStyle/>
            <a:p>
              <a:endParaRPr lang="en-US" sz="1112"/>
            </a:p>
          </p:txBody>
        </p:sp>
        <p:sp>
          <p:nvSpPr>
            <p:cNvPr id="64" name="Freeform 146">
              <a:extLst>
                <a:ext uri="{FF2B5EF4-FFF2-40B4-BE49-F238E27FC236}">
                  <a16:creationId xmlns:a16="http://schemas.microsoft.com/office/drawing/2014/main" id="{22C427C9-71D5-8FF4-A2F2-5176ED6C0689}"/>
                </a:ext>
              </a:extLst>
            </p:cNvPr>
            <p:cNvSpPr/>
            <p:nvPr/>
          </p:nvSpPr>
          <p:spPr>
            <a:xfrm>
              <a:off x="7918818" y="3652461"/>
              <a:ext cx="9512" cy="640080"/>
            </a:xfrm>
            <a:custGeom>
              <a:avLst/>
              <a:gdLst>
                <a:gd name="connsiteX0" fmla="*/ 0 w 9512"/>
                <a:gd name="connsiteY0" fmla="*/ 685800 h 685800"/>
                <a:gd name="connsiteX1" fmla="*/ 0 w 9512"/>
                <a:gd name="connsiteY1" fmla="*/ 0 h 685800"/>
              </a:gdLst>
              <a:ahLst/>
              <a:cxnLst>
                <a:cxn ang="0">
                  <a:pos x="connsiteX0" y="connsiteY0"/>
                </a:cxn>
                <a:cxn ang="0">
                  <a:pos x="connsiteX1" y="connsiteY1"/>
                </a:cxn>
              </a:cxnLst>
              <a:rect l="l" t="t" r="r" b="b"/>
              <a:pathLst>
                <a:path w="9512" h="685800">
                  <a:moveTo>
                    <a:pt x="0" y="685800"/>
                  </a:moveTo>
                  <a:lnTo>
                    <a:pt x="0" y="0"/>
                  </a:lnTo>
                </a:path>
              </a:pathLst>
            </a:custGeom>
            <a:ln w="12700" cap="rnd">
              <a:solidFill>
                <a:srgbClr val="FFFFFF"/>
              </a:solidFill>
              <a:prstDash val="solid"/>
              <a:round/>
            </a:ln>
          </p:spPr>
          <p:txBody>
            <a:bodyPr rtlCol="0" anchor="ctr"/>
            <a:lstStyle/>
            <a:p>
              <a:endParaRPr lang="en-US" sz="1112"/>
            </a:p>
          </p:txBody>
        </p:sp>
      </p:grpSp>
      <p:pic>
        <p:nvPicPr>
          <p:cNvPr id="65" name="Graphic 64">
            <a:extLst>
              <a:ext uri="{FF2B5EF4-FFF2-40B4-BE49-F238E27FC236}">
                <a16:creationId xmlns:a16="http://schemas.microsoft.com/office/drawing/2014/main" id="{0A4D8993-C779-D8A2-63BA-35B164F9646C}"/>
              </a:ext>
              <a:ext uri="{C183D7F6-B498-43B3-948B-1728B52AA6E4}">
                <adec:decorative xmlns:adec="http://schemas.microsoft.com/office/drawing/2017/decorative" val="1"/>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4507320" y="2363424"/>
            <a:ext cx="203249" cy="197271"/>
          </a:xfrm>
          <a:prstGeom prst="rect">
            <a:avLst/>
          </a:prstGeom>
        </p:spPr>
      </p:pic>
      <p:sp>
        <p:nvSpPr>
          <p:cNvPr id="66" name="Oval 65">
            <a:extLst>
              <a:ext uri="{FF2B5EF4-FFF2-40B4-BE49-F238E27FC236}">
                <a16:creationId xmlns:a16="http://schemas.microsoft.com/office/drawing/2014/main" id="{F7C8D46F-5AC5-060B-42CB-6099FC194E81}"/>
              </a:ext>
              <a:ext uri="{C183D7F6-B498-43B3-948B-1728B52AA6E4}">
                <adec:decorative xmlns:adec="http://schemas.microsoft.com/office/drawing/2017/decorative" val="1"/>
              </a:ext>
            </a:extLst>
          </p:cNvPr>
          <p:cNvSpPr/>
          <p:nvPr userDrawn="1"/>
        </p:nvSpPr>
        <p:spPr bwMode="gray">
          <a:xfrm>
            <a:off x="2749908" y="2004150"/>
            <a:ext cx="956542" cy="928409"/>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ctr" anchorCtr="0" forceAA="0" compatLnSpc="1">
            <a:prstTxWarp prst="textNoShape">
              <a:avLst/>
            </a:prstTxWarp>
            <a:noAutofit/>
          </a:bodyPr>
          <a:lstStyle/>
          <a:p>
            <a:pPr algn="ctr"/>
            <a:endParaRPr lang="en-US" sz="1112"/>
          </a:p>
        </p:txBody>
      </p:sp>
      <p:pic>
        <p:nvPicPr>
          <p:cNvPr id="67" name="Picture 66">
            <a:extLst>
              <a:ext uri="{FF2B5EF4-FFF2-40B4-BE49-F238E27FC236}">
                <a16:creationId xmlns:a16="http://schemas.microsoft.com/office/drawing/2014/main" id="{280DD485-1231-4525-8EA6-15CAC396FA6A}"/>
              </a:ext>
              <a:ext uri="{C183D7F6-B498-43B3-948B-1728B52AA6E4}">
                <adec:decorative xmlns:adec="http://schemas.microsoft.com/office/drawing/2017/decorative" val="1"/>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2728254" y="2075060"/>
            <a:ext cx="1010883" cy="786588"/>
          </a:xfrm>
          <a:prstGeom prst="rect">
            <a:avLst/>
          </a:prstGeom>
        </p:spPr>
      </p:pic>
      <p:sp>
        <p:nvSpPr>
          <p:cNvPr id="68" name="K12...">
            <a:extLst>
              <a:ext uri="{FF2B5EF4-FFF2-40B4-BE49-F238E27FC236}">
                <a16:creationId xmlns:a16="http://schemas.microsoft.com/office/drawing/2014/main" id="{3DAF3147-2A47-9E71-54F8-A66A265111E2}"/>
              </a:ext>
            </a:extLst>
          </p:cNvPr>
          <p:cNvSpPr txBox="1">
            <a:spLocks/>
          </p:cNvSpPr>
          <p:nvPr userDrawn="1"/>
        </p:nvSpPr>
        <p:spPr>
          <a:xfrm>
            <a:off x="311724" y="4614955"/>
            <a:ext cx="5212522" cy="90346"/>
          </a:xfrm>
          <a:prstGeom prst="rect">
            <a:avLst/>
          </a:prstGeom>
        </p:spPr>
        <p:txBody>
          <a:bodyPr wrap="square" lIns="0" tIns="0" rIns="0" bIns="0">
            <a:spAutoFit/>
          </a:bodyPr>
          <a:lstStyle>
            <a:defPPr>
              <a:defRPr lang="en-US"/>
            </a:defPPr>
            <a:lvl1pPr marL="0" algn="l" defTabSz="914400" rtl="0" eaLnBrk="1" latinLnBrk="0" hangingPunct="1">
              <a:defRPr sz="1300" b="1" i="0" kern="1200">
                <a:solidFill>
                  <a:srgbClr val="323F49"/>
                </a:solidFill>
                <a:latin typeface="MuseoSlab-700"/>
                <a:ea typeface="+mn-ea"/>
                <a:cs typeface="MuseoSlab-70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844"/>
            <a:r>
              <a:rPr lang="en-US" sz="587" b="0" spc="3" dirty="0">
                <a:solidFill>
                  <a:schemeClr val="tx1"/>
                </a:solidFill>
                <a:latin typeface="+mn-lt"/>
                <a:cs typeface="MuseoSans-500"/>
              </a:rPr>
              <a:t>K12</a:t>
            </a:r>
            <a:r>
              <a:rPr lang="en-US" sz="587" b="0" dirty="0">
                <a:solidFill>
                  <a:schemeClr val="tx1"/>
                </a:solidFill>
                <a:latin typeface="+mn-lt"/>
                <a:cs typeface="MuseoSans-500"/>
              </a:rPr>
              <a:t> • Community Colleges</a:t>
            </a:r>
            <a:r>
              <a:rPr lang="en-US" sz="587" b="0" spc="3" dirty="0">
                <a:solidFill>
                  <a:schemeClr val="tx1"/>
                </a:solidFill>
                <a:latin typeface="+mn-lt"/>
                <a:cs typeface="MuseoSans-500"/>
              </a:rPr>
              <a:t> </a:t>
            </a:r>
            <a:r>
              <a:rPr lang="en-US" sz="587" b="0" dirty="0">
                <a:solidFill>
                  <a:schemeClr val="tx1"/>
                </a:solidFill>
                <a:latin typeface="+mn-lt"/>
                <a:cs typeface="MuseoSans-500"/>
              </a:rPr>
              <a:t>• </a:t>
            </a:r>
            <a:r>
              <a:rPr lang="en-US" sz="587" b="0" spc="-15" dirty="0">
                <a:solidFill>
                  <a:schemeClr val="tx1"/>
                </a:solidFill>
                <a:latin typeface="+mn-lt"/>
                <a:cs typeface="MuseoSans-500"/>
              </a:rPr>
              <a:t>Four-Year</a:t>
            </a:r>
            <a:r>
              <a:rPr lang="en-US" sz="587" b="0" dirty="0">
                <a:solidFill>
                  <a:schemeClr val="tx1"/>
                </a:solidFill>
                <a:latin typeface="+mn-lt"/>
                <a:cs typeface="MuseoSans-500"/>
              </a:rPr>
              <a:t> Colleges and</a:t>
            </a:r>
            <a:r>
              <a:rPr lang="en-US" sz="587" b="0" spc="3" dirty="0">
                <a:solidFill>
                  <a:schemeClr val="tx1"/>
                </a:solidFill>
                <a:latin typeface="+mn-lt"/>
                <a:cs typeface="MuseoSans-500"/>
              </a:rPr>
              <a:t> </a:t>
            </a:r>
            <a:r>
              <a:rPr lang="en-US" sz="587" b="0" dirty="0">
                <a:solidFill>
                  <a:schemeClr val="tx1"/>
                </a:solidFill>
                <a:latin typeface="+mn-lt"/>
                <a:cs typeface="MuseoSans-500"/>
              </a:rPr>
              <a:t>Universities • Graduate, Professional,</a:t>
            </a:r>
            <a:r>
              <a:rPr lang="en-US" sz="587" b="0" spc="3" dirty="0">
                <a:solidFill>
                  <a:schemeClr val="tx1"/>
                </a:solidFill>
                <a:latin typeface="+mn-lt"/>
                <a:cs typeface="MuseoSans-500"/>
              </a:rPr>
              <a:t> </a:t>
            </a:r>
            <a:r>
              <a:rPr lang="en-US" sz="587" b="0" dirty="0">
                <a:solidFill>
                  <a:schemeClr val="tx1"/>
                </a:solidFill>
                <a:latin typeface="+mn-lt"/>
                <a:cs typeface="MuseoSans-500"/>
              </a:rPr>
              <a:t>and </a:t>
            </a:r>
            <a:r>
              <a:rPr lang="en-US" sz="587" b="0" spc="-3" dirty="0">
                <a:solidFill>
                  <a:schemeClr val="tx1"/>
                </a:solidFill>
                <a:latin typeface="+mn-lt"/>
                <a:cs typeface="MuseoSans-500"/>
              </a:rPr>
              <a:t>Adult</a:t>
            </a:r>
            <a:r>
              <a:rPr lang="en-US" sz="587" b="0" dirty="0">
                <a:solidFill>
                  <a:schemeClr val="tx1"/>
                </a:solidFill>
                <a:latin typeface="+mn-lt"/>
                <a:cs typeface="MuseoSans-500"/>
              </a:rPr>
              <a:t> Programs • Employers</a:t>
            </a:r>
            <a:endParaRPr lang="en-US" sz="587" dirty="0">
              <a:solidFill>
                <a:schemeClr val="tx1"/>
              </a:solidFill>
              <a:latin typeface="+mn-lt"/>
              <a:cs typeface="MuseoSans-500"/>
            </a:endParaRPr>
          </a:p>
        </p:txBody>
      </p:sp>
      <p:sp>
        <p:nvSpPr>
          <p:cNvPr id="69" name="Holder 5" descr="Learn more at eab.com.">
            <a:extLst>
              <a:ext uri="{FF2B5EF4-FFF2-40B4-BE49-F238E27FC236}">
                <a16:creationId xmlns:a16="http://schemas.microsoft.com/office/drawing/2014/main" id="{456BE344-7AF2-DA99-D62E-820AA609D595}"/>
              </a:ext>
              <a:ext uri="{C183D7F6-B498-43B3-948B-1728B52AA6E4}">
                <adec:decorative xmlns:adec="http://schemas.microsoft.com/office/drawing/2017/decorative" val="0"/>
              </a:ext>
            </a:extLst>
          </p:cNvPr>
          <p:cNvSpPr txBox="1">
            <a:spLocks/>
          </p:cNvSpPr>
          <p:nvPr userDrawn="1"/>
        </p:nvSpPr>
        <p:spPr>
          <a:xfrm>
            <a:off x="5605387" y="4605754"/>
            <a:ext cx="486760" cy="108748"/>
          </a:xfrm>
          <a:prstGeom prst="rect">
            <a:avLst/>
          </a:prstGeom>
        </p:spPr>
        <p:txBody>
          <a:bodyPr wrap="square" lIns="0" tIns="0" rIns="0" bIns="0">
            <a:spAutoFit/>
          </a:bodyPr>
          <a:lstStyle>
            <a:defPPr>
              <a:defRPr lang="en-US"/>
            </a:defPPr>
            <a:lvl1pPr marL="0" algn="l" defTabSz="914400" rtl="0" eaLnBrk="1" latinLnBrk="0" hangingPunct="1">
              <a:defRPr sz="1200" b="1" i="0" kern="1200">
                <a:solidFill>
                  <a:srgbClr val="323F49"/>
                </a:solidFill>
                <a:latin typeface="MuseoSlab-700"/>
                <a:ea typeface="+mn-ea"/>
                <a:cs typeface="MuseoSlab-70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844" algn="r">
              <a:lnSpc>
                <a:spcPts val="886"/>
              </a:lnSpc>
            </a:pPr>
            <a:r>
              <a:rPr lang="en-US" sz="741" spc="-12" dirty="0">
                <a:solidFill>
                  <a:schemeClr val="tx1"/>
                </a:solidFill>
                <a:latin typeface="+mj-lt"/>
              </a:rPr>
              <a:t>eab.com</a:t>
            </a:r>
          </a:p>
        </p:txBody>
      </p:sp>
      <p:grpSp>
        <p:nvGrpSpPr>
          <p:cNvPr id="72" name="Group 71">
            <a:extLst>
              <a:ext uri="{FF2B5EF4-FFF2-40B4-BE49-F238E27FC236}">
                <a16:creationId xmlns:a16="http://schemas.microsoft.com/office/drawing/2014/main" id="{75DCB26A-B2BE-8CBF-524F-A7049B9F75A5}"/>
              </a:ext>
              <a:ext uri="{C183D7F6-B498-43B3-948B-1728B52AA6E4}">
                <adec:decorative xmlns:adec="http://schemas.microsoft.com/office/drawing/2017/decorative" val="1"/>
              </a:ext>
            </a:extLst>
          </p:cNvPr>
          <p:cNvGrpSpPr>
            <a:grpSpLocks/>
          </p:cNvGrpSpPr>
          <p:nvPr userDrawn="1"/>
        </p:nvGrpSpPr>
        <p:grpSpPr>
          <a:xfrm>
            <a:off x="6513574" y="0"/>
            <a:ext cx="1151349" cy="1584746"/>
            <a:chOff x="6450865" y="-1"/>
            <a:chExt cx="1478317" cy="2565780"/>
          </a:xfrm>
        </p:grpSpPr>
        <p:sp>
          <p:nvSpPr>
            <p:cNvPr id="73" name="Text Placeholder 1">
              <a:extLst>
                <a:ext uri="{FF2B5EF4-FFF2-40B4-BE49-F238E27FC236}">
                  <a16:creationId xmlns:a16="http://schemas.microsoft.com/office/drawing/2014/main" id="{0D6D7F28-B41F-6A74-B4C8-CA4AE5D98437}"/>
                </a:ext>
                <a:ext uri="{C183D7F6-B498-43B3-948B-1728B52AA6E4}">
                  <adec:decorative xmlns:adec="http://schemas.microsoft.com/office/drawing/2017/decorative" val="1"/>
                </a:ext>
              </a:extLst>
            </p:cNvPr>
            <p:cNvSpPr txBox="1">
              <a:spLocks/>
            </p:cNvSpPr>
            <p:nvPr/>
          </p:nvSpPr>
          <p:spPr bwMode="gray">
            <a:xfrm>
              <a:off x="6450865" y="-1"/>
              <a:ext cx="1478317" cy="2565780"/>
            </a:xfrm>
            <a:prstGeom prst="rect">
              <a:avLst/>
            </a:prstGeom>
            <a:solidFill>
              <a:srgbClr val="008A00"/>
            </a:solidFill>
          </p:spPr>
          <p:txBody>
            <a:bodyPr vert="horz" wrap="square" lIns="39534" tIns="28239" rIns="39534" bIns="28239" rtlCol="0">
              <a:noAutofit/>
            </a:bodyPr>
            <a:lstStyle>
              <a:lvl1pPr marL="112713"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buNone/>
              </a:pPr>
              <a:endParaRPr lang="en-US" sz="382" dirty="0">
                <a:solidFill>
                  <a:schemeClr val="bg1"/>
                </a:solidFill>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2C05DEC8-714F-F441-3699-E8A2411694AD}"/>
                </a:ext>
                <a:ext uri="{C183D7F6-B498-43B3-948B-1728B52AA6E4}">
                  <adec:decorative xmlns:adec="http://schemas.microsoft.com/office/drawing/2017/decorative" val="1"/>
                </a:ext>
              </a:extLst>
            </p:cNvPr>
            <p:cNvSpPr txBox="1"/>
            <p:nvPr/>
          </p:nvSpPr>
          <p:spPr bwMode="gray">
            <a:xfrm>
              <a:off x="6508729" y="68334"/>
              <a:ext cx="1360780" cy="2424461"/>
            </a:xfrm>
            <a:prstGeom prst="rect">
              <a:avLst/>
            </a:prstGeom>
            <a:noFill/>
          </p:spPr>
          <p:txBody>
            <a:bodyPr wrap="square" lIns="0" tIns="0" rIns="0" bIns="0" rtlCol="0">
              <a:spAutoFit/>
            </a:bodyPr>
            <a:lstStyle/>
            <a:p>
              <a:pPr>
                <a:spcBef>
                  <a:spcPts val="191"/>
                </a:spcBef>
              </a:pPr>
              <a:r>
                <a:rPr lang="en-US" sz="865" b="1" dirty="0">
                  <a:solidFill>
                    <a:schemeClr val="bg1"/>
                  </a:solidFill>
                  <a:latin typeface="+mn-lt"/>
                  <a:cs typeface="Arial" panose="020B0604020202020204" pitchFamily="34" charset="0"/>
                </a:rPr>
                <a:t>DO NOT EDIT THIS SLIDE FOR ANY PURPOSE</a:t>
              </a:r>
            </a:p>
            <a:p>
              <a:pPr marL="0" marR="0" lvl="0" indent="0" algn="l" defTabSz="332063" rtl="0" eaLnBrk="1" fontAlgn="auto" latinLnBrk="0" hangingPunct="1">
                <a:lnSpc>
                  <a:spcPct val="100000"/>
                </a:lnSpc>
                <a:spcBef>
                  <a:spcPts val="191"/>
                </a:spcBef>
                <a:spcAft>
                  <a:spcPts val="0"/>
                </a:spcAft>
                <a:buClrTx/>
                <a:buSzTx/>
                <a:buFontTx/>
                <a:buNone/>
                <a:tabLst/>
                <a:defRPr/>
              </a:pPr>
              <a:r>
                <a:rPr kumimoji="0" lang="en-US" sz="618" b="0" i="0" u="none" strike="noStrike" kern="1200" cap="none" spc="0" normalizeH="0" baseline="0" noProof="0" dirty="0">
                  <a:ln>
                    <a:noFill/>
                  </a:ln>
                  <a:solidFill>
                    <a:srgbClr val="FFFFFF"/>
                  </a:solidFill>
                  <a:effectLst/>
                  <a:uLnTx/>
                  <a:uFillTx/>
                  <a:latin typeface="+mn-lt"/>
                  <a:ea typeface="+mn-ea"/>
                  <a:cs typeface="Arial" panose="020B0604020202020204" pitchFamily="34" charset="0"/>
                </a:rPr>
                <a:t>If an edit is necessary please contact: </a:t>
              </a:r>
              <a:br>
                <a:rPr kumimoji="0" lang="en-US" sz="618" b="0" i="0" u="none" strike="noStrike" kern="1200" cap="none" spc="0" normalizeH="0" baseline="0" noProof="0" dirty="0">
                  <a:ln>
                    <a:noFill/>
                  </a:ln>
                  <a:solidFill>
                    <a:srgbClr val="FFFFFF"/>
                  </a:solidFill>
                  <a:effectLst/>
                  <a:uLnTx/>
                  <a:uFillTx/>
                  <a:latin typeface="+mn-lt"/>
                  <a:ea typeface="+mn-ea"/>
                  <a:cs typeface="Arial" panose="020B0604020202020204" pitchFamily="34" charset="0"/>
                </a:rPr>
              </a:br>
              <a:r>
                <a:rPr kumimoji="0" lang="en-US" sz="618" b="0" i="0" u="sng" strike="noStrike" kern="1200" cap="none" spc="0" normalizeH="0" baseline="0" noProof="0" dirty="0">
                  <a:ln>
                    <a:noFill/>
                  </a:ln>
                  <a:solidFill>
                    <a:srgbClr val="FFFFFF"/>
                  </a:solidFill>
                  <a:effectLst/>
                  <a:uLnTx/>
                  <a:uFillTx/>
                  <a:latin typeface="+mn-lt"/>
                  <a:ea typeface="+mn-ea"/>
                  <a:cs typeface="Arial" panose="020B0604020202020204" pitchFamily="34" charset="0"/>
                </a:rPr>
                <a:t>DSS-Requests@eab.com</a:t>
              </a:r>
              <a:br>
                <a:rPr kumimoji="0" lang="en-US" sz="618" b="0" i="0" u="none" strike="noStrike" kern="1200" cap="none" spc="0" normalizeH="0" baseline="0" noProof="0" dirty="0">
                  <a:ln>
                    <a:noFill/>
                  </a:ln>
                  <a:solidFill>
                    <a:srgbClr val="FFFFFF"/>
                  </a:solidFill>
                  <a:effectLst/>
                  <a:uLnTx/>
                  <a:uFillTx/>
                  <a:latin typeface="+mn-lt"/>
                  <a:ea typeface="+mn-ea"/>
                  <a:cs typeface="Arial" panose="020B0604020202020204" pitchFamily="34" charset="0"/>
                </a:rPr>
              </a:br>
              <a:endParaRPr kumimoji="0" lang="en-US" sz="618" b="0" i="1"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a:p>
              <a:pPr>
                <a:spcBef>
                  <a:spcPts val="191"/>
                </a:spcBef>
              </a:pPr>
              <a:r>
                <a:rPr lang="en-US" sz="865" b="1" dirty="0">
                  <a:solidFill>
                    <a:schemeClr val="bg1"/>
                  </a:solidFill>
                  <a:latin typeface="+mn-lt"/>
                  <a:cs typeface="Arial" panose="020B0604020202020204" pitchFamily="34" charset="0"/>
                </a:rPr>
                <a:t>Script can be found here:</a:t>
              </a:r>
            </a:p>
            <a:p>
              <a:pPr>
                <a:spcBef>
                  <a:spcPts val="191"/>
                </a:spcBef>
              </a:pPr>
              <a:r>
                <a:rPr lang="en-US" sz="618" b="0" u="sng" dirty="0">
                  <a:solidFill>
                    <a:schemeClr val="bg1"/>
                  </a:solidFill>
                  <a:latin typeface="+mn-lt"/>
                  <a:cs typeface="Arial" panose="020B0604020202020204" pitchFamily="34" charset="0"/>
                </a:rPr>
                <a:t>https://eab.box.com/v/</a:t>
              </a:r>
              <a:br>
                <a:rPr lang="en-US" sz="618" b="0" u="sng" dirty="0">
                  <a:solidFill>
                    <a:schemeClr val="bg1"/>
                  </a:solidFill>
                  <a:latin typeface="+mn-lt"/>
                  <a:cs typeface="Arial" panose="020B0604020202020204" pitchFamily="34" charset="0"/>
                </a:rPr>
              </a:br>
              <a:r>
                <a:rPr lang="en-US" sz="618" b="0" u="sng" dirty="0">
                  <a:solidFill>
                    <a:schemeClr val="bg1"/>
                  </a:solidFill>
                  <a:latin typeface="+mn-lt"/>
                  <a:cs typeface="Arial" panose="020B0604020202020204" pitchFamily="34" charset="0"/>
                </a:rPr>
                <a:t>EAB-Branding</a:t>
              </a:r>
            </a:p>
            <a:p>
              <a:pPr>
                <a:spcBef>
                  <a:spcPts val="191"/>
                </a:spcBef>
              </a:pPr>
              <a:endParaRPr lang="en-US" sz="371" b="0" dirty="0">
                <a:solidFill>
                  <a:schemeClr val="bg1"/>
                </a:solidFill>
                <a:latin typeface="+mn-lt"/>
                <a:cs typeface="Arial" panose="020B0604020202020204" pitchFamily="34" charset="0"/>
              </a:endParaRPr>
            </a:p>
            <a:p>
              <a:pPr>
                <a:spcBef>
                  <a:spcPts val="191"/>
                </a:spcBef>
              </a:pPr>
              <a:r>
                <a:rPr lang="en-US" sz="494" b="0" i="1" dirty="0">
                  <a:solidFill>
                    <a:schemeClr val="bg1"/>
                  </a:solidFill>
                  <a:latin typeface="+mn-lt"/>
                  <a:cs typeface="Arial" panose="020B0604020202020204" pitchFamily="34" charset="0"/>
                </a:rPr>
                <a:t>Last edited: 5/16/24</a:t>
              </a:r>
            </a:p>
          </p:txBody>
        </p:sp>
      </p:grpSp>
    </p:spTree>
    <p:custDataLst>
      <p:tags r:id="rId1"/>
    </p:custDataLst>
    <p:extLst>
      <p:ext uri="{BB962C8B-B14F-4D97-AF65-F5344CB8AC3E}">
        <p14:creationId xmlns:p14="http://schemas.microsoft.com/office/powerpoint/2010/main" val="120667929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Instructions 2">
    <p:bg bwMode="gray">
      <p:bgRef idx="1001">
        <a:schemeClr val="bg1"/>
      </p:bgRef>
    </p:bg>
    <p:spTree>
      <p:nvGrpSpPr>
        <p:cNvPr id="1" name=""/>
        <p:cNvGrpSpPr/>
        <p:nvPr/>
      </p:nvGrpSpPr>
      <p:grpSpPr>
        <a:xfrm>
          <a:off x="0" y="0"/>
          <a:ext cx="0" cy="0"/>
          <a:chOff x="0" y="0"/>
          <a:chExt cx="0" cy="0"/>
        </a:xfrm>
      </p:grpSpPr>
      <p:sp>
        <p:nvSpPr>
          <p:cNvPr id="34" name="Template edition"/>
          <p:cNvSpPr/>
          <p:nvPr userDrawn="1"/>
        </p:nvSpPr>
        <p:spPr bwMode="gray">
          <a:xfrm>
            <a:off x="0" y="-1"/>
            <a:ext cx="6400800" cy="477843"/>
          </a:xfrm>
          <a:prstGeom prst="rect">
            <a:avLst/>
          </a:prstGeom>
          <a:solidFill>
            <a:srgbClr val="0099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74320" tIns="45720" rIns="91440" bIns="45720" numCol="1" spcCol="0" rtlCol="0" fromWordArt="0" anchor="ctr" anchorCtr="0" forceAA="0" compatLnSpc="1">
            <a:prstTxWarp prst="textNoShape">
              <a:avLst/>
            </a:prstTxWarp>
            <a:noAutofit/>
          </a:bodyPr>
          <a:lstStyle/>
          <a:p>
            <a:pPr algn="ctr">
              <a:spcBef>
                <a:spcPts val="500"/>
              </a:spcBef>
            </a:pPr>
            <a:r>
              <a:rPr lang="en-US" sz="1400" b="1" dirty="0">
                <a:solidFill>
                  <a:schemeClr val="bg1"/>
                </a:solidFill>
              </a:rPr>
              <a:t>EAB Color and </a:t>
            </a:r>
            <a:r>
              <a:rPr lang="en-US" sz="1400" b="1" baseline="0" dirty="0">
                <a:solidFill>
                  <a:schemeClr val="bg1"/>
                </a:solidFill>
              </a:rPr>
              <a:t>Branding Guidelines</a:t>
            </a:r>
            <a:endParaRPr lang="en-US" sz="1400" b="1" dirty="0">
              <a:solidFill>
                <a:schemeClr val="bg1"/>
              </a:solidFill>
            </a:endParaRPr>
          </a:p>
        </p:txBody>
      </p:sp>
      <p:sp>
        <p:nvSpPr>
          <p:cNvPr id="33" name="TextBox 32">
            <a:extLst>
              <a:ext uri="{FF2B5EF4-FFF2-40B4-BE49-F238E27FC236}">
                <a16:creationId xmlns:a16="http://schemas.microsoft.com/office/drawing/2014/main" id="{F2462B22-1A04-8E47-9889-DD59E90F49AF}"/>
              </a:ext>
            </a:extLst>
          </p:cNvPr>
          <p:cNvSpPr txBox="1"/>
          <p:nvPr userDrawn="1"/>
        </p:nvSpPr>
        <p:spPr bwMode="gray">
          <a:xfrm>
            <a:off x="677291" y="699773"/>
            <a:ext cx="2414245" cy="153888"/>
          </a:xfrm>
          <a:prstGeom prst="rect">
            <a:avLst/>
          </a:prstGeom>
          <a:noFill/>
        </p:spPr>
        <p:txBody>
          <a:bodyPr vert="horz" wrap="square" lIns="0" tIns="0" rIns="0" bIns="0" rtlCol="0">
            <a:spAutoFit/>
          </a:bodyPr>
          <a:lstStyle/>
          <a:p>
            <a:pPr>
              <a:spcBef>
                <a:spcPts val="500"/>
              </a:spcBef>
            </a:pPr>
            <a:r>
              <a:rPr lang="en-US" sz="1000" b="1" dirty="0"/>
              <a:t>Color Usage</a:t>
            </a:r>
          </a:p>
        </p:txBody>
      </p:sp>
      <p:grpSp>
        <p:nvGrpSpPr>
          <p:cNvPr id="35" name="Group 34">
            <a:extLst>
              <a:ext uri="{FF2B5EF4-FFF2-40B4-BE49-F238E27FC236}">
                <a16:creationId xmlns:a16="http://schemas.microsoft.com/office/drawing/2014/main" id="{B513D5A8-E466-9841-84D3-328ED923472D}"/>
              </a:ext>
            </a:extLst>
          </p:cNvPr>
          <p:cNvGrpSpPr/>
          <p:nvPr userDrawn="1"/>
        </p:nvGrpSpPr>
        <p:grpSpPr bwMode="gray">
          <a:xfrm>
            <a:off x="276673" y="2377590"/>
            <a:ext cx="300604" cy="307777"/>
            <a:chOff x="553145" y="2965876"/>
            <a:chExt cx="300604" cy="307777"/>
          </a:xfrm>
        </p:grpSpPr>
        <p:sp>
          <p:nvSpPr>
            <p:cNvPr id="38" name="Oval 37">
              <a:extLst>
                <a:ext uri="{FF2B5EF4-FFF2-40B4-BE49-F238E27FC236}">
                  <a16:creationId xmlns:a16="http://schemas.microsoft.com/office/drawing/2014/main" id="{E85ED91A-AA14-F84D-A67E-59B97F06EC98}"/>
                </a:ext>
              </a:extLst>
            </p:cNvPr>
            <p:cNvSpPr>
              <a:spLocks noChangeAspect="1"/>
            </p:cNvSpPr>
            <p:nvPr/>
          </p:nvSpPr>
          <p:spPr bwMode="gray">
            <a:xfrm>
              <a:off x="553145" y="2971410"/>
              <a:ext cx="300604" cy="30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TextBox 36">
              <a:extLst>
                <a:ext uri="{FF2B5EF4-FFF2-40B4-BE49-F238E27FC236}">
                  <a16:creationId xmlns:a16="http://schemas.microsoft.com/office/drawing/2014/main" id="{7A80FFC2-33A3-444B-B5A0-DAE150414B56}"/>
                </a:ext>
              </a:extLst>
            </p:cNvPr>
            <p:cNvSpPr txBox="1"/>
            <p:nvPr/>
          </p:nvSpPr>
          <p:spPr bwMode="gray">
            <a:xfrm>
              <a:off x="635259" y="2965876"/>
              <a:ext cx="166194" cy="307777"/>
            </a:xfrm>
            <a:prstGeom prst="rect">
              <a:avLst/>
            </a:prstGeom>
            <a:noFill/>
          </p:spPr>
          <p:txBody>
            <a:bodyPr wrap="square" lIns="0" tIns="0" rIns="0" bIns="0" rtlCol="0">
              <a:spAutoFit/>
            </a:bodyPr>
            <a:lstStyle/>
            <a:p>
              <a:pPr>
                <a:spcBef>
                  <a:spcPts val="500"/>
                </a:spcBef>
              </a:pPr>
              <a:r>
                <a:rPr lang="en-US" sz="2000" dirty="0">
                  <a:solidFill>
                    <a:schemeClr val="bg1"/>
                  </a:solidFill>
                  <a:latin typeface="+mj-lt"/>
                </a:rPr>
                <a:t>2</a:t>
              </a:r>
            </a:p>
          </p:txBody>
        </p:sp>
      </p:grpSp>
      <p:sp>
        <p:nvSpPr>
          <p:cNvPr id="40" name="TextBox 39">
            <a:extLst>
              <a:ext uri="{FF2B5EF4-FFF2-40B4-BE49-F238E27FC236}">
                <a16:creationId xmlns:a16="http://schemas.microsoft.com/office/drawing/2014/main" id="{06B508DA-2C3C-7F46-8A41-B0EE8B10A9AC}"/>
              </a:ext>
            </a:extLst>
          </p:cNvPr>
          <p:cNvSpPr txBox="1"/>
          <p:nvPr userDrawn="1"/>
        </p:nvSpPr>
        <p:spPr bwMode="gray">
          <a:xfrm>
            <a:off x="677291" y="2454534"/>
            <a:ext cx="5353994" cy="153888"/>
          </a:xfrm>
          <a:prstGeom prst="rect">
            <a:avLst/>
          </a:prstGeom>
          <a:noFill/>
        </p:spPr>
        <p:txBody>
          <a:bodyPr vert="horz" wrap="square" lIns="0" tIns="0" rIns="0" bIns="0" rtlCol="0">
            <a:spAutoFit/>
          </a:bodyPr>
          <a:lstStyle/>
          <a:p>
            <a:pPr>
              <a:spcBef>
                <a:spcPts val="500"/>
              </a:spcBef>
            </a:pPr>
            <a:r>
              <a:rPr lang="en-US" sz="1000" b="1" dirty="0"/>
              <a:t>EAB Chart Templates Populate Dark to Light </a:t>
            </a:r>
            <a:r>
              <a:rPr lang="en-US" sz="1000" b="0" dirty="0"/>
              <a:t>(see call to action for more info)</a:t>
            </a:r>
            <a:endParaRPr lang="en-US" sz="1000" b="1" dirty="0"/>
          </a:p>
        </p:txBody>
      </p:sp>
      <p:sp>
        <p:nvSpPr>
          <p:cNvPr id="8" name="TextBox 7">
            <a:extLst>
              <a:ext uri="{FF2B5EF4-FFF2-40B4-BE49-F238E27FC236}">
                <a16:creationId xmlns:a16="http://schemas.microsoft.com/office/drawing/2014/main" id="{E5974EE7-8C1A-F040-9B99-B79D59BE88CC}"/>
              </a:ext>
            </a:extLst>
          </p:cNvPr>
          <p:cNvSpPr txBox="1"/>
          <p:nvPr userDrawn="1"/>
        </p:nvSpPr>
        <p:spPr>
          <a:xfrm>
            <a:off x="2743461" y="1174825"/>
            <a:ext cx="1474434" cy="756617"/>
          </a:xfrm>
          <a:prstGeom prst="rect">
            <a:avLst/>
          </a:prstGeom>
          <a:noFill/>
        </p:spPr>
        <p:txBody>
          <a:bodyPr wrap="square" lIns="0" tIns="0" rIns="0" bIns="0" rtlCol="0">
            <a:spAutoFit/>
          </a:bodyPr>
          <a:lstStyle/>
          <a:p>
            <a:pPr marL="0" marR="0" lvl="0" indent="0" algn="l" defTabSz="537667" rtl="0" eaLnBrk="1" fontAlgn="auto" latinLnBrk="0" hangingPunct="1">
              <a:lnSpc>
                <a:spcPct val="100000"/>
              </a:lnSpc>
              <a:spcBef>
                <a:spcPts val="500"/>
              </a:spcBef>
              <a:spcAft>
                <a:spcPts val="0"/>
              </a:spcAft>
              <a:buClrTx/>
              <a:buSzTx/>
              <a:buFont typeface="Arial" panose="020B0604020202020204" pitchFamily="34" charset="0"/>
              <a:buNone/>
              <a:tabLst/>
              <a:defRPr/>
            </a:pPr>
            <a:r>
              <a:rPr lang="en-US" sz="900" dirty="0"/>
              <a:t>Only use 7 main colors (outlined in green)</a:t>
            </a:r>
          </a:p>
          <a:p>
            <a:pPr marL="0" indent="0">
              <a:spcBef>
                <a:spcPts val="500"/>
              </a:spcBef>
              <a:buFont typeface="Arial" panose="020B0604020202020204" pitchFamily="34" charset="0"/>
              <a:buNone/>
              <a:tabLst/>
            </a:pPr>
            <a:r>
              <a:rPr lang="en-US" sz="900" dirty="0"/>
              <a:t>Do not use these 3 colors; </a:t>
            </a:r>
            <a:r>
              <a:rPr lang="en-US" sz="900" b="0" i="0" dirty="0"/>
              <a:t>exception: charts (see below)</a:t>
            </a:r>
            <a:endParaRPr lang="en-US" sz="900" dirty="0"/>
          </a:p>
        </p:txBody>
      </p:sp>
      <p:grpSp>
        <p:nvGrpSpPr>
          <p:cNvPr id="55" name="Group 54">
            <a:extLst>
              <a:ext uri="{FF2B5EF4-FFF2-40B4-BE49-F238E27FC236}">
                <a16:creationId xmlns:a16="http://schemas.microsoft.com/office/drawing/2014/main" id="{437DD57D-8B55-0941-B315-5995D2A5B913}"/>
              </a:ext>
            </a:extLst>
          </p:cNvPr>
          <p:cNvGrpSpPr/>
          <p:nvPr userDrawn="1"/>
        </p:nvGrpSpPr>
        <p:grpSpPr bwMode="gray">
          <a:xfrm>
            <a:off x="276673" y="622829"/>
            <a:ext cx="300604" cy="307777"/>
            <a:chOff x="553145" y="2965876"/>
            <a:chExt cx="300604" cy="307777"/>
          </a:xfrm>
        </p:grpSpPr>
        <p:sp>
          <p:nvSpPr>
            <p:cNvPr id="56" name="Oval 55">
              <a:extLst>
                <a:ext uri="{FF2B5EF4-FFF2-40B4-BE49-F238E27FC236}">
                  <a16:creationId xmlns:a16="http://schemas.microsoft.com/office/drawing/2014/main" id="{3593260D-343E-4040-AF19-97EFE84D0A95}"/>
                </a:ext>
              </a:extLst>
            </p:cNvPr>
            <p:cNvSpPr>
              <a:spLocks noChangeAspect="1"/>
            </p:cNvSpPr>
            <p:nvPr/>
          </p:nvSpPr>
          <p:spPr bwMode="gray">
            <a:xfrm>
              <a:off x="553145" y="2971410"/>
              <a:ext cx="300604" cy="300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TextBox 56">
              <a:extLst>
                <a:ext uri="{FF2B5EF4-FFF2-40B4-BE49-F238E27FC236}">
                  <a16:creationId xmlns:a16="http://schemas.microsoft.com/office/drawing/2014/main" id="{1C04CFF4-93DA-A942-9133-552DB1B8618E}"/>
                </a:ext>
              </a:extLst>
            </p:cNvPr>
            <p:cNvSpPr txBox="1"/>
            <p:nvPr/>
          </p:nvSpPr>
          <p:spPr bwMode="gray">
            <a:xfrm>
              <a:off x="635259" y="2965876"/>
              <a:ext cx="166194" cy="307777"/>
            </a:xfrm>
            <a:prstGeom prst="rect">
              <a:avLst/>
            </a:prstGeom>
            <a:noFill/>
          </p:spPr>
          <p:txBody>
            <a:bodyPr wrap="square" lIns="0" tIns="0" rIns="0" bIns="0" rtlCol="0">
              <a:spAutoFit/>
            </a:bodyPr>
            <a:lstStyle/>
            <a:p>
              <a:pPr>
                <a:spcBef>
                  <a:spcPts val="500"/>
                </a:spcBef>
              </a:pPr>
              <a:r>
                <a:rPr lang="en-US" sz="2000" dirty="0">
                  <a:solidFill>
                    <a:schemeClr val="bg1"/>
                  </a:solidFill>
                  <a:latin typeface="+mj-lt"/>
                </a:rPr>
                <a:t>1</a:t>
              </a:r>
            </a:p>
          </p:txBody>
        </p:sp>
      </p:grpSp>
      <p:sp>
        <p:nvSpPr>
          <p:cNvPr id="58" name="Rectangle 57">
            <a:extLst>
              <a:ext uri="{FF2B5EF4-FFF2-40B4-BE49-F238E27FC236}">
                <a16:creationId xmlns:a16="http://schemas.microsoft.com/office/drawing/2014/main" id="{B2B6A2EE-5F6C-8345-8B8E-0B922DA57622}"/>
              </a:ext>
              <a:ext uri="{C183D7F6-B498-43B3-948B-1728B52AA6E4}">
                <adec:decorative xmlns:adec="http://schemas.microsoft.com/office/drawing/2017/decorative" val="1"/>
              </a:ext>
            </a:extLst>
          </p:cNvPr>
          <p:cNvSpPr/>
          <p:nvPr userDrawn="1"/>
        </p:nvSpPr>
        <p:spPr bwMode="gray">
          <a:xfrm>
            <a:off x="8481360" y="-1208793"/>
            <a:ext cx="731520" cy="246888"/>
          </a:xfrm>
          <a:prstGeom prst="rect">
            <a:avLst/>
          </a:prstGeom>
          <a:solidFill>
            <a:schemeClr val="accent4"/>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 tIns="45720" rIns="45720" bIns="45720" numCol="1" spcCol="0" rtlCol="0" fromWordArt="0" anchor="t" anchorCtr="0" forceAA="0" compatLnSpc="1">
            <a:prstTxWarp prst="textNoShape">
              <a:avLst/>
            </a:prstTxWarp>
            <a:spAutoFit/>
          </a:bodyPr>
          <a:lstStyle/>
          <a:p>
            <a:pPr algn="ctr">
              <a:spcBef>
                <a:spcPts val="500"/>
              </a:spcBef>
            </a:pPr>
            <a:r>
              <a:rPr lang="en-US" sz="1000" dirty="0">
                <a:solidFill>
                  <a:schemeClr val="bg1"/>
                </a:solidFill>
              </a:rPr>
              <a:t>Accent 4</a:t>
            </a:r>
          </a:p>
        </p:txBody>
      </p:sp>
      <p:sp>
        <p:nvSpPr>
          <p:cNvPr id="59" name="Rectangle 58">
            <a:extLst>
              <a:ext uri="{FF2B5EF4-FFF2-40B4-BE49-F238E27FC236}">
                <a16:creationId xmlns:a16="http://schemas.microsoft.com/office/drawing/2014/main" id="{2848DDDC-61D8-7B4A-93AD-B6784B435605}"/>
              </a:ext>
              <a:ext uri="{C183D7F6-B498-43B3-948B-1728B52AA6E4}">
                <adec:decorative xmlns:adec="http://schemas.microsoft.com/office/drawing/2017/decorative" val="1"/>
              </a:ext>
            </a:extLst>
          </p:cNvPr>
          <p:cNvSpPr/>
          <p:nvPr userDrawn="1"/>
        </p:nvSpPr>
        <p:spPr bwMode="gray">
          <a:xfrm>
            <a:off x="9327171" y="-1208793"/>
            <a:ext cx="731520" cy="246888"/>
          </a:xfrm>
          <a:prstGeom prst="rect">
            <a:avLst/>
          </a:prstGeom>
          <a:solidFill>
            <a:schemeClr val="accent5"/>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 tIns="45720" rIns="45720" bIns="45720" numCol="1" spcCol="0" rtlCol="0" fromWordArt="0" anchor="t" anchorCtr="0" forceAA="0" compatLnSpc="1">
            <a:prstTxWarp prst="textNoShape">
              <a:avLst/>
            </a:prstTxWarp>
            <a:spAutoFit/>
          </a:bodyPr>
          <a:lstStyle/>
          <a:p>
            <a:pPr algn="ctr">
              <a:spcBef>
                <a:spcPts val="500"/>
              </a:spcBef>
            </a:pPr>
            <a:r>
              <a:rPr lang="en-US" sz="1000" dirty="0">
                <a:solidFill>
                  <a:schemeClr val="bg1"/>
                </a:solidFill>
              </a:rPr>
              <a:t>Accent 5</a:t>
            </a:r>
          </a:p>
        </p:txBody>
      </p:sp>
      <p:sp>
        <p:nvSpPr>
          <p:cNvPr id="60" name="Rectangle 59">
            <a:extLst>
              <a:ext uri="{FF2B5EF4-FFF2-40B4-BE49-F238E27FC236}">
                <a16:creationId xmlns:a16="http://schemas.microsoft.com/office/drawing/2014/main" id="{AFFCACC8-DC64-D248-8D98-9FD92020E9A9}"/>
              </a:ext>
              <a:ext uri="{C183D7F6-B498-43B3-948B-1728B52AA6E4}">
                <adec:decorative xmlns:adec="http://schemas.microsoft.com/office/drawing/2017/decorative" val="1"/>
              </a:ext>
            </a:extLst>
          </p:cNvPr>
          <p:cNvSpPr/>
          <p:nvPr userDrawn="1"/>
        </p:nvSpPr>
        <p:spPr bwMode="gray">
          <a:xfrm>
            <a:off x="10172982" y="-1208793"/>
            <a:ext cx="731520" cy="246888"/>
          </a:xfrm>
          <a:prstGeom prst="rect">
            <a:avLst/>
          </a:prstGeom>
          <a:solidFill>
            <a:schemeClr val="accent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 tIns="45720" rIns="45720" bIns="45720" numCol="1" spcCol="0" rtlCol="0" fromWordArt="0" anchor="t" anchorCtr="0" forceAA="0" compatLnSpc="1">
            <a:prstTxWarp prst="textNoShape">
              <a:avLst/>
            </a:prstTxWarp>
            <a:spAutoFit/>
          </a:bodyPr>
          <a:lstStyle/>
          <a:p>
            <a:pPr algn="ctr">
              <a:spcBef>
                <a:spcPts val="500"/>
              </a:spcBef>
            </a:pPr>
            <a:r>
              <a:rPr lang="en-US" sz="1000" dirty="0">
                <a:solidFill>
                  <a:schemeClr val="bg1"/>
                </a:solidFill>
              </a:rPr>
              <a:t>Accent 6</a:t>
            </a:r>
          </a:p>
        </p:txBody>
      </p:sp>
      <p:sp>
        <p:nvSpPr>
          <p:cNvPr id="61" name="Rectangle 60">
            <a:extLst>
              <a:ext uri="{FF2B5EF4-FFF2-40B4-BE49-F238E27FC236}">
                <a16:creationId xmlns:a16="http://schemas.microsoft.com/office/drawing/2014/main" id="{6B01AAFA-C9F7-4C4A-A989-C0FF36970CEC}"/>
              </a:ext>
              <a:ext uri="{C183D7F6-B498-43B3-948B-1728B52AA6E4}">
                <adec:decorative xmlns:adec="http://schemas.microsoft.com/office/drawing/2017/decorative" val="1"/>
              </a:ext>
            </a:extLst>
          </p:cNvPr>
          <p:cNvSpPr/>
          <p:nvPr userDrawn="1"/>
        </p:nvSpPr>
        <p:spPr bwMode="gray">
          <a:xfrm>
            <a:off x="7635549" y="-1208793"/>
            <a:ext cx="731520" cy="246888"/>
          </a:xfrm>
          <a:prstGeom prst="rect">
            <a:avLst/>
          </a:prstGeom>
          <a:solidFill>
            <a:schemeClr val="tx2"/>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 tIns="45720" rIns="45720" bIns="45720" numCol="1" spcCol="0" rtlCol="0" fromWordArt="0" anchor="t" anchorCtr="0" forceAA="0" compatLnSpc="1">
            <a:prstTxWarp prst="textNoShape">
              <a:avLst/>
            </a:prstTxWarp>
            <a:spAutoFit/>
          </a:bodyPr>
          <a:lstStyle/>
          <a:p>
            <a:pPr algn="ctr">
              <a:spcBef>
                <a:spcPts val="500"/>
              </a:spcBef>
            </a:pPr>
            <a:r>
              <a:rPr lang="en-US" sz="1000" dirty="0">
                <a:solidFill>
                  <a:schemeClr val="bg1"/>
                </a:solidFill>
              </a:rPr>
              <a:t>Text 2</a:t>
            </a:r>
          </a:p>
        </p:txBody>
      </p:sp>
      <p:sp>
        <p:nvSpPr>
          <p:cNvPr id="62" name="Rectangle 61">
            <a:extLst>
              <a:ext uri="{FF2B5EF4-FFF2-40B4-BE49-F238E27FC236}">
                <a16:creationId xmlns:a16="http://schemas.microsoft.com/office/drawing/2014/main" id="{5EE5238F-E118-D444-9633-8A74CE2C9B57}"/>
              </a:ext>
              <a:ext uri="{C183D7F6-B498-43B3-948B-1728B52AA6E4}">
                <adec:decorative xmlns:adec="http://schemas.microsoft.com/office/drawing/2017/decorative" val="1"/>
              </a:ext>
            </a:extLst>
          </p:cNvPr>
          <p:cNvSpPr/>
          <p:nvPr userDrawn="1"/>
        </p:nvSpPr>
        <p:spPr bwMode="gray">
          <a:xfrm>
            <a:off x="6771156" y="-1208793"/>
            <a:ext cx="731520" cy="246888"/>
          </a:xfrm>
          <a:prstGeom prst="rect">
            <a:avLst/>
          </a:prstGeom>
          <a:solidFill>
            <a:schemeClr val="bg2"/>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 tIns="45720" rIns="45720" bIns="45720" numCol="1" spcCol="0" rtlCol="0" fromWordArt="0" anchor="t" anchorCtr="0" forceAA="0" compatLnSpc="1">
            <a:prstTxWarp prst="textNoShape">
              <a:avLst/>
            </a:prstTxWarp>
            <a:spAutoFit/>
          </a:bodyPr>
          <a:lstStyle/>
          <a:p>
            <a:pPr algn="ctr">
              <a:spcBef>
                <a:spcPts val="500"/>
              </a:spcBef>
            </a:pPr>
            <a:r>
              <a:rPr lang="en-US" sz="1000" dirty="0">
                <a:solidFill>
                  <a:schemeClr val="bg1"/>
                </a:solidFill>
              </a:rPr>
              <a:t>Text 2</a:t>
            </a:r>
          </a:p>
        </p:txBody>
      </p:sp>
      <p:graphicFrame>
        <p:nvGraphicFramePr>
          <p:cNvPr id="64" name="Chart 63">
            <a:extLst>
              <a:ext uri="{FF2B5EF4-FFF2-40B4-BE49-F238E27FC236}">
                <a16:creationId xmlns:a16="http://schemas.microsoft.com/office/drawing/2014/main" id="{0DBD1674-B662-B242-935D-885AF0C73F8F}"/>
              </a:ext>
            </a:extLst>
          </p:cNvPr>
          <p:cNvGraphicFramePr/>
          <p:nvPr userDrawn="1">
            <p:extLst>
              <p:ext uri="{D42A27DB-BD31-4B8C-83A1-F6EECF244321}">
                <p14:modId xmlns:p14="http://schemas.microsoft.com/office/powerpoint/2010/main" val="2240452265"/>
              </p:ext>
            </p:extLst>
          </p:nvPr>
        </p:nvGraphicFramePr>
        <p:xfrm>
          <a:off x="3339053" y="2789560"/>
          <a:ext cx="1528822" cy="1371600"/>
        </p:xfrm>
        <a:graphic>
          <a:graphicData uri="http://schemas.openxmlformats.org/drawingml/2006/chart">
            <c:chart xmlns:c="http://schemas.openxmlformats.org/drawingml/2006/chart" xmlns:r="http://schemas.openxmlformats.org/officeDocument/2006/relationships" r:id="rId3"/>
          </a:graphicData>
        </a:graphic>
      </p:graphicFrame>
      <p:sp>
        <p:nvSpPr>
          <p:cNvPr id="65" name="Text Placeholder 1">
            <a:extLst>
              <a:ext uri="{FF2B5EF4-FFF2-40B4-BE49-F238E27FC236}">
                <a16:creationId xmlns:a16="http://schemas.microsoft.com/office/drawing/2014/main" id="{979520A7-0732-4A47-A151-7085EC4B9811}"/>
              </a:ext>
              <a:ext uri="{C183D7F6-B498-43B3-948B-1728B52AA6E4}">
                <adec:decorative xmlns:adec="http://schemas.microsoft.com/office/drawing/2017/decorative" val="0"/>
              </a:ext>
            </a:extLst>
          </p:cNvPr>
          <p:cNvSpPr txBox="1">
            <a:spLocks/>
          </p:cNvSpPr>
          <p:nvPr userDrawn="1"/>
        </p:nvSpPr>
        <p:spPr bwMode="gray">
          <a:xfrm>
            <a:off x="3665405" y="3255093"/>
            <a:ext cx="740658" cy="307777"/>
          </a:xfrm>
          <a:prstGeom prst="rect">
            <a:avLst/>
          </a:prstGeom>
        </p:spPr>
        <p:txBody>
          <a:bodyPr vert="horz" wrap="square" lIns="0" tIns="0" rIns="0" bIns="0" rtlCol="0">
            <a:spAutoFit/>
          </a:bodyPr>
          <a:lstStyle>
            <a:lvl1pPr marL="112713" indent="-112713" algn="l" defTabSz="1018879" rtl="0" eaLnBrk="1" latinLnBrk="0" hangingPunct="1">
              <a:spcBef>
                <a:spcPts val="500"/>
              </a:spcBef>
              <a:buFont typeface="Wingdings" pitchFamily="2" charset="2"/>
              <a:buChar char="§"/>
              <a:defRPr sz="1000" kern="120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Wingdings" pitchFamily="2" charset="2"/>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Wingdings" pitchFamily="2" charset="2"/>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lgn="ctr">
              <a:buNone/>
            </a:pPr>
            <a:r>
              <a:rPr lang="en-US" sz="2000" dirty="0">
                <a:solidFill>
                  <a:schemeClr val="tx2"/>
                </a:solidFill>
                <a:latin typeface="+mj-lt"/>
              </a:rPr>
              <a:t>40%</a:t>
            </a:r>
          </a:p>
        </p:txBody>
      </p:sp>
      <p:sp>
        <p:nvSpPr>
          <p:cNvPr id="66" name="TextBox 65">
            <a:extLst>
              <a:ext uri="{FF2B5EF4-FFF2-40B4-BE49-F238E27FC236}">
                <a16:creationId xmlns:a16="http://schemas.microsoft.com/office/drawing/2014/main" id="{ADD4BF7E-0D73-334D-8B83-84F7756D57BF}"/>
              </a:ext>
              <a:ext uri="{C183D7F6-B498-43B3-948B-1728B52AA6E4}">
                <adec:decorative xmlns:adec="http://schemas.microsoft.com/office/drawing/2017/decorative" val="1"/>
              </a:ext>
            </a:extLst>
          </p:cNvPr>
          <p:cNvSpPr txBox="1"/>
          <p:nvPr userDrawn="1"/>
        </p:nvSpPr>
        <p:spPr bwMode="gray">
          <a:xfrm>
            <a:off x="3634901" y="3555001"/>
            <a:ext cx="801666" cy="246221"/>
          </a:xfrm>
          <a:prstGeom prst="rect">
            <a:avLst/>
          </a:prstGeom>
          <a:noFill/>
        </p:spPr>
        <p:txBody>
          <a:bodyPr wrap="square" lIns="0" tIns="0" rIns="0" bIns="0" rtlCol="0">
            <a:spAutoFit/>
          </a:bodyPr>
          <a:lstStyle/>
          <a:p>
            <a:pPr algn="ctr"/>
            <a:r>
              <a:rPr lang="en-US" sz="800" dirty="0"/>
              <a:t>Add label </a:t>
            </a:r>
            <a:br>
              <a:rPr lang="en-US" sz="800" dirty="0"/>
            </a:br>
            <a:r>
              <a:rPr lang="en-US" sz="800" dirty="0"/>
              <a:t>text here</a:t>
            </a:r>
          </a:p>
        </p:txBody>
      </p:sp>
      <p:graphicFrame>
        <p:nvGraphicFramePr>
          <p:cNvPr id="67" name="Chart 66">
            <a:extLst>
              <a:ext uri="{FF2B5EF4-FFF2-40B4-BE49-F238E27FC236}">
                <a16:creationId xmlns:a16="http://schemas.microsoft.com/office/drawing/2014/main" id="{C0060E53-2567-C341-A4F2-9A582F3EA8A1}"/>
              </a:ext>
            </a:extLst>
          </p:cNvPr>
          <p:cNvGraphicFramePr/>
          <p:nvPr userDrawn="1">
            <p:extLst>
              <p:ext uri="{D42A27DB-BD31-4B8C-83A1-F6EECF244321}">
                <p14:modId xmlns:p14="http://schemas.microsoft.com/office/powerpoint/2010/main" val="2090563106"/>
              </p:ext>
            </p:extLst>
          </p:nvPr>
        </p:nvGraphicFramePr>
        <p:xfrm>
          <a:off x="604257" y="2731741"/>
          <a:ext cx="2414245" cy="1564707"/>
        </p:xfrm>
        <a:graphic>
          <a:graphicData uri="http://schemas.openxmlformats.org/drawingml/2006/chart">
            <c:chart xmlns:c="http://schemas.openxmlformats.org/drawingml/2006/chart" xmlns:r="http://schemas.openxmlformats.org/officeDocument/2006/relationships" r:id="rId4"/>
          </a:graphicData>
        </a:graphic>
      </p:graphicFrame>
      <p:sp>
        <p:nvSpPr>
          <p:cNvPr id="68" name="TextBox 67">
            <a:extLst>
              <a:ext uri="{FF2B5EF4-FFF2-40B4-BE49-F238E27FC236}">
                <a16:creationId xmlns:a16="http://schemas.microsoft.com/office/drawing/2014/main" id="{CEF7F41F-A899-BB4E-94D6-714B45740B44}"/>
              </a:ext>
            </a:extLst>
          </p:cNvPr>
          <p:cNvSpPr txBox="1"/>
          <p:nvPr userDrawn="1"/>
        </p:nvSpPr>
        <p:spPr bwMode="gray">
          <a:xfrm>
            <a:off x="3142959" y="2798653"/>
            <a:ext cx="1828800" cy="153888"/>
          </a:xfrm>
          <a:prstGeom prst="rect">
            <a:avLst/>
          </a:prstGeom>
          <a:noFill/>
        </p:spPr>
        <p:txBody>
          <a:bodyPr wrap="square" lIns="0" tIns="0" rIns="0" bIns="0" rtlCol="0">
            <a:spAutoFit/>
          </a:bodyPr>
          <a:lstStyle/>
          <a:p>
            <a:pPr algn="ctr"/>
            <a:r>
              <a:rPr lang="en-US" sz="1000" b="1" dirty="0"/>
              <a:t>2-Color Charts</a:t>
            </a:r>
          </a:p>
        </p:txBody>
      </p:sp>
      <p:graphicFrame>
        <p:nvGraphicFramePr>
          <p:cNvPr id="69" name="Chart 68">
            <a:extLst>
              <a:ext uri="{FF2B5EF4-FFF2-40B4-BE49-F238E27FC236}">
                <a16:creationId xmlns:a16="http://schemas.microsoft.com/office/drawing/2014/main" id="{50678E99-4969-B646-A974-327A9B383BBD}"/>
              </a:ext>
            </a:extLst>
          </p:cNvPr>
          <p:cNvGraphicFramePr/>
          <p:nvPr userDrawn="1">
            <p:extLst>
              <p:ext uri="{D42A27DB-BD31-4B8C-83A1-F6EECF244321}">
                <p14:modId xmlns:p14="http://schemas.microsoft.com/office/powerpoint/2010/main" val="2466607550"/>
              </p:ext>
            </p:extLst>
          </p:nvPr>
        </p:nvGraphicFramePr>
        <p:xfrm>
          <a:off x="4997960" y="2775384"/>
          <a:ext cx="1828800" cy="1371600"/>
        </p:xfrm>
        <a:graphic>
          <a:graphicData uri="http://schemas.openxmlformats.org/drawingml/2006/chart">
            <c:chart xmlns:c="http://schemas.openxmlformats.org/drawingml/2006/chart" xmlns:r="http://schemas.openxmlformats.org/officeDocument/2006/relationships" r:id="rId5"/>
          </a:graphicData>
        </a:graphic>
      </p:graphicFrame>
      <p:sp>
        <p:nvSpPr>
          <p:cNvPr id="70" name="TextBox 69">
            <a:extLst>
              <a:ext uri="{FF2B5EF4-FFF2-40B4-BE49-F238E27FC236}">
                <a16:creationId xmlns:a16="http://schemas.microsoft.com/office/drawing/2014/main" id="{8F866375-8EB5-D24A-898D-EC6CFD3390A7}"/>
              </a:ext>
            </a:extLst>
          </p:cNvPr>
          <p:cNvSpPr txBox="1"/>
          <p:nvPr userDrawn="1"/>
        </p:nvSpPr>
        <p:spPr bwMode="gray">
          <a:xfrm>
            <a:off x="4699935" y="2784477"/>
            <a:ext cx="1828800" cy="153888"/>
          </a:xfrm>
          <a:prstGeom prst="rect">
            <a:avLst/>
          </a:prstGeom>
          <a:noFill/>
        </p:spPr>
        <p:txBody>
          <a:bodyPr wrap="square" lIns="0" tIns="0" rIns="0" bIns="0" rtlCol="0">
            <a:spAutoFit/>
          </a:bodyPr>
          <a:lstStyle/>
          <a:p>
            <a:pPr algn="ctr"/>
            <a:r>
              <a:rPr lang="en-US" sz="1000" b="1" dirty="0"/>
              <a:t>3-Color Charts</a:t>
            </a:r>
          </a:p>
        </p:txBody>
      </p:sp>
      <p:sp>
        <p:nvSpPr>
          <p:cNvPr id="71" name="Line Callout 1 46">
            <a:extLst>
              <a:ext uri="{FF2B5EF4-FFF2-40B4-BE49-F238E27FC236}">
                <a16:creationId xmlns:a16="http://schemas.microsoft.com/office/drawing/2014/main" id="{75A51D96-61C4-9942-8600-4A14E238E215}"/>
              </a:ext>
            </a:extLst>
          </p:cNvPr>
          <p:cNvSpPr/>
          <p:nvPr userDrawn="1"/>
        </p:nvSpPr>
        <p:spPr bwMode="gray">
          <a:xfrm>
            <a:off x="726632" y="2753601"/>
            <a:ext cx="953168" cy="338554"/>
          </a:xfrm>
          <a:prstGeom prst="borderCallout1">
            <a:avLst>
              <a:gd name="adj1" fmla="val 47939"/>
              <a:gd name="adj2" fmla="val 99761"/>
              <a:gd name="adj3" fmla="val 47769"/>
              <a:gd name="adj4" fmla="val 126682"/>
            </a:avLst>
          </a:prstGeom>
          <a:noFill/>
          <a:ln w="12700" cap="flat" cmpd="sng" algn="ctr">
            <a:solidFill>
              <a:schemeClr val="tx2"/>
            </a:solidFill>
            <a:prstDash val="solid"/>
            <a:miter lim="800000"/>
            <a:headEnd type="none" w="med" len="med"/>
            <a:tailEnd type="oval" w="sm" len="sm"/>
          </a:ln>
          <a:effectLst/>
        </p:spPr>
        <p:txBody>
          <a:bodyPr vert="horz" wrap="square" lIns="91440" tIns="45720" rIns="91440" bIns="45720" numCol="1" rtlCol="0" anchor="t" anchorCtr="0" compatLnSpc="1">
            <a:prstTxWarp prst="textNoShape">
              <a:avLst/>
            </a:prstTxWarp>
            <a:spAutoFit/>
          </a:bodyPr>
          <a:lstStyle/>
          <a:p>
            <a:pPr>
              <a:spcBef>
                <a:spcPts val="300"/>
              </a:spcBef>
            </a:pPr>
            <a:r>
              <a:rPr lang="en-US" sz="800" dirty="0"/>
              <a:t>Orange outline callout style</a:t>
            </a:r>
          </a:p>
        </p:txBody>
      </p:sp>
      <p:grpSp>
        <p:nvGrpSpPr>
          <p:cNvPr id="12" name="Group 11">
            <a:extLst>
              <a:ext uri="{FF2B5EF4-FFF2-40B4-BE49-F238E27FC236}">
                <a16:creationId xmlns:a16="http://schemas.microsoft.com/office/drawing/2014/main" id="{F2AEE0DF-FBBC-2648-BB7D-5EB6DB3BE691}"/>
              </a:ext>
            </a:extLst>
          </p:cNvPr>
          <p:cNvGrpSpPr/>
          <p:nvPr userDrawn="1"/>
        </p:nvGrpSpPr>
        <p:grpSpPr>
          <a:xfrm>
            <a:off x="712017" y="946056"/>
            <a:ext cx="1946124" cy="1216144"/>
            <a:chOff x="712016" y="1045288"/>
            <a:chExt cx="2168345" cy="1355011"/>
          </a:xfrm>
        </p:grpSpPr>
        <p:grpSp>
          <p:nvGrpSpPr>
            <p:cNvPr id="2" name="Group 1">
              <a:extLst>
                <a:ext uri="{FF2B5EF4-FFF2-40B4-BE49-F238E27FC236}">
                  <a16:creationId xmlns:a16="http://schemas.microsoft.com/office/drawing/2014/main" id="{78D80AD6-C080-2E45-8D22-265AA80E9EF1}"/>
                </a:ext>
              </a:extLst>
            </p:cNvPr>
            <p:cNvGrpSpPr/>
            <p:nvPr userDrawn="1"/>
          </p:nvGrpSpPr>
          <p:grpSpPr>
            <a:xfrm>
              <a:off x="712016" y="1045288"/>
              <a:ext cx="1888995" cy="1355011"/>
              <a:chOff x="290410" y="857410"/>
              <a:chExt cx="2361631" cy="1694043"/>
            </a:xfrm>
          </p:grpSpPr>
          <p:grpSp>
            <p:nvGrpSpPr>
              <p:cNvPr id="23" name="Group 22" descr="In PowerPoint, only use the top row of the color palette. ">
                <a:extLst>
                  <a:ext uri="{FF2B5EF4-FFF2-40B4-BE49-F238E27FC236}">
                    <a16:creationId xmlns:a16="http://schemas.microsoft.com/office/drawing/2014/main" id="{C5F41866-6B5C-C34E-9A2B-08ECD095E3D1}"/>
                  </a:ext>
                  <a:ext uri="{C183D7F6-B498-43B3-948B-1728B52AA6E4}">
                    <adec:decorative xmlns:adec="http://schemas.microsoft.com/office/drawing/2017/decorative" val="0"/>
                  </a:ext>
                </a:extLst>
              </p:cNvPr>
              <p:cNvGrpSpPr/>
              <p:nvPr userDrawn="1"/>
            </p:nvGrpSpPr>
            <p:grpSpPr>
              <a:xfrm>
                <a:off x="290410" y="857410"/>
                <a:ext cx="2361631" cy="1694043"/>
                <a:chOff x="-1834053" y="1543542"/>
                <a:chExt cx="2514213" cy="1803493"/>
              </a:xfrm>
            </p:grpSpPr>
            <p:pic>
              <p:nvPicPr>
                <p:cNvPr id="25" name="Picture 24">
                  <a:extLst>
                    <a:ext uri="{FF2B5EF4-FFF2-40B4-BE49-F238E27FC236}">
                      <a16:creationId xmlns:a16="http://schemas.microsoft.com/office/drawing/2014/main" id="{6ACB63F0-D020-614F-9197-951839E66C94}"/>
                    </a:ext>
                  </a:extLst>
                </p:cNvPr>
                <p:cNvPicPr>
                  <a:picLocks noChangeAspect="1"/>
                </p:cNvPicPr>
                <p:nvPr/>
              </p:nvPicPr>
              <p:blipFill rotWithShape="1">
                <a:blip r:embed="rId6"/>
                <a:srcRect l="490" r="579"/>
                <a:stretch/>
              </p:blipFill>
              <p:spPr>
                <a:xfrm>
                  <a:off x="-1832821" y="1543542"/>
                  <a:ext cx="2512981" cy="1803493"/>
                </a:xfrm>
                <a:prstGeom prst="rect">
                  <a:avLst/>
                </a:prstGeom>
                <a:ln w="12700">
                  <a:solidFill>
                    <a:schemeClr val="accent1"/>
                  </a:solidFill>
                </a:ln>
              </p:spPr>
            </p:pic>
            <p:sp>
              <p:nvSpPr>
                <p:cNvPr id="27" name="Rectangle 26">
                  <a:extLst>
                    <a:ext uri="{FF2B5EF4-FFF2-40B4-BE49-F238E27FC236}">
                      <a16:creationId xmlns:a16="http://schemas.microsoft.com/office/drawing/2014/main" id="{1386ED46-2AE7-0F4C-ADF4-88BFDF0FDDA7}"/>
                    </a:ext>
                  </a:extLst>
                </p:cNvPr>
                <p:cNvSpPr/>
                <p:nvPr/>
              </p:nvSpPr>
              <p:spPr bwMode="gray">
                <a:xfrm>
                  <a:off x="-1834053" y="2188992"/>
                  <a:ext cx="2512981" cy="1158043"/>
                </a:xfrm>
                <a:prstGeom prst="rect">
                  <a:avLst/>
                </a:prstGeom>
                <a:solidFill>
                  <a:schemeClr val="bg2">
                    <a:lumMod val="50000"/>
                    <a:alpha val="74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28" name="TextBox 27">
                  <a:extLst>
                    <a:ext uri="{FF2B5EF4-FFF2-40B4-BE49-F238E27FC236}">
                      <a16:creationId xmlns:a16="http://schemas.microsoft.com/office/drawing/2014/main" id="{B150EA07-7C69-FB49-A906-82D32553EEBB}"/>
                    </a:ext>
                  </a:extLst>
                </p:cNvPr>
                <p:cNvSpPr txBox="1"/>
                <p:nvPr/>
              </p:nvSpPr>
              <p:spPr bwMode="gray">
                <a:xfrm>
                  <a:off x="-993669" y="2627909"/>
                  <a:ext cx="1299299" cy="547704"/>
                </a:xfrm>
                <a:prstGeom prst="rect">
                  <a:avLst/>
                </a:prstGeom>
                <a:noFill/>
              </p:spPr>
              <p:txBody>
                <a:bodyPr wrap="square" lIns="0" tIns="0" rIns="0" bIns="0" rtlCol="0">
                  <a:spAutoFit/>
                </a:bodyPr>
                <a:lstStyle/>
                <a:p>
                  <a:pPr>
                    <a:spcBef>
                      <a:spcPts val="500"/>
                    </a:spcBef>
                  </a:pPr>
                  <a:r>
                    <a:rPr lang="en-US" sz="1200" b="1" dirty="0">
                      <a:solidFill>
                        <a:schemeClr val="bg1"/>
                      </a:solidFill>
                    </a:rPr>
                    <a:t>Only Use Top Row</a:t>
                  </a:r>
                </a:p>
              </p:txBody>
            </p:sp>
            <p:cxnSp>
              <p:nvCxnSpPr>
                <p:cNvPr id="31" name="Straight Arrow Connector 30">
                  <a:extLst>
                    <a:ext uri="{FF2B5EF4-FFF2-40B4-BE49-F238E27FC236}">
                      <a16:creationId xmlns:a16="http://schemas.microsoft.com/office/drawing/2014/main" id="{FEA1C73D-54D6-4847-8664-9E7698ED571D}"/>
                    </a:ext>
                  </a:extLst>
                </p:cNvPr>
                <p:cNvCxnSpPr>
                  <a:cxnSpLocks/>
                </p:cNvCxnSpPr>
                <p:nvPr/>
              </p:nvCxnSpPr>
              <p:spPr bwMode="gray">
                <a:xfrm flipV="1">
                  <a:off x="-1261785" y="2575277"/>
                  <a:ext cx="0" cy="532755"/>
                </a:xfrm>
                <a:prstGeom prst="straightConnector1">
                  <a:avLst/>
                </a:prstGeom>
                <a:solidFill>
                  <a:schemeClr val="accent1"/>
                </a:solidFill>
                <a:ln w="57150" cap="flat" cmpd="sng" algn="ctr">
                  <a:solidFill>
                    <a:schemeClr val="bg1"/>
                  </a:solidFill>
                  <a:prstDash val="solid"/>
                  <a:miter lim="800000"/>
                  <a:headEnd type="none" w="med" len="med"/>
                  <a:tailEnd type="triangle"/>
                </a:ln>
                <a:effectLst/>
              </p:spPr>
            </p:cxnSp>
          </p:grpSp>
          <p:sp>
            <p:nvSpPr>
              <p:cNvPr id="32" name="Rectangle 31">
                <a:extLst>
                  <a:ext uri="{FF2B5EF4-FFF2-40B4-BE49-F238E27FC236}">
                    <a16:creationId xmlns:a16="http://schemas.microsoft.com/office/drawing/2014/main" id="{993A2395-49E8-BA49-8ED4-D6AB6FA5EA6D}"/>
                  </a:ext>
                  <a:ext uri="{C183D7F6-B498-43B3-948B-1728B52AA6E4}">
                    <adec:decorative xmlns:adec="http://schemas.microsoft.com/office/drawing/2017/decorative" val="1"/>
                  </a:ext>
                </a:extLst>
              </p:cNvPr>
              <p:cNvSpPr/>
              <p:nvPr userDrawn="1"/>
            </p:nvSpPr>
            <p:spPr bwMode="gray">
              <a:xfrm>
                <a:off x="1901132" y="1161559"/>
                <a:ext cx="642878" cy="248881"/>
              </a:xfrm>
              <a:prstGeom prst="rect">
                <a:avLst/>
              </a:prstGeom>
              <a:noFill/>
              <a:ln w="19050" cap="rnd">
                <a:solidFill>
                  <a:srgbClr val="009900"/>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6" name="Rectangle 35">
                <a:extLst>
                  <a:ext uri="{FF2B5EF4-FFF2-40B4-BE49-F238E27FC236}">
                    <a16:creationId xmlns:a16="http://schemas.microsoft.com/office/drawing/2014/main" id="{C7646E37-1685-CA47-A6F4-CF58B1DAF6FD}"/>
                  </a:ext>
                  <a:ext uri="{C183D7F6-B498-43B3-948B-1728B52AA6E4}">
                    <adec:decorative xmlns:adec="http://schemas.microsoft.com/office/drawing/2017/decorative" val="1"/>
                  </a:ext>
                </a:extLst>
              </p:cNvPr>
              <p:cNvSpPr/>
              <p:nvPr userDrawn="1"/>
            </p:nvSpPr>
            <p:spPr bwMode="gray">
              <a:xfrm>
                <a:off x="402238" y="1161559"/>
                <a:ext cx="857346" cy="248881"/>
              </a:xfrm>
              <a:prstGeom prst="rect">
                <a:avLst/>
              </a:prstGeom>
              <a:noFill/>
              <a:ln w="19050" cap="rnd">
                <a:solidFill>
                  <a:srgbClr val="009900"/>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6" name="Group 5">
              <a:extLst>
                <a:ext uri="{FF2B5EF4-FFF2-40B4-BE49-F238E27FC236}">
                  <a16:creationId xmlns:a16="http://schemas.microsoft.com/office/drawing/2014/main" id="{231BCCE7-5973-EA4F-BE1D-47AB6CC6E2D8}"/>
                </a:ext>
              </a:extLst>
            </p:cNvPr>
            <p:cNvGrpSpPr/>
            <p:nvPr userDrawn="1"/>
          </p:nvGrpSpPr>
          <p:grpSpPr>
            <a:xfrm>
              <a:off x="1530485" y="1290376"/>
              <a:ext cx="428489" cy="199072"/>
              <a:chOff x="1407460" y="1434503"/>
              <a:chExt cx="292608" cy="164592"/>
            </a:xfrm>
          </p:grpSpPr>
          <p:cxnSp>
            <p:nvCxnSpPr>
              <p:cNvPr id="4" name="Straight Connector 3">
                <a:extLst>
                  <a:ext uri="{FF2B5EF4-FFF2-40B4-BE49-F238E27FC236}">
                    <a16:creationId xmlns:a16="http://schemas.microsoft.com/office/drawing/2014/main" id="{7898EFBA-8C5D-0344-B7E4-D13B72A0EE58}"/>
                  </a:ext>
                </a:extLst>
              </p:cNvPr>
              <p:cNvCxnSpPr/>
              <p:nvPr userDrawn="1"/>
            </p:nvCxnSpPr>
            <p:spPr bwMode="gray">
              <a:xfrm>
                <a:off x="1407460" y="1434503"/>
                <a:ext cx="292608" cy="1645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76FFDA5-1276-6B44-88B2-E9FACC0D9ECC}"/>
                  </a:ext>
                </a:extLst>
              </p:cNvPr>
              <p:cNvCxnSpPr>
                <a:cxnSpLocks/>
              </p:cNvCxnSpPr>
              <p:nvPr userDrawn="1"/>
            </p:nvCxnSpPr>
            <p:spPr bwMode="gray">
              <a:xfrm flipH="1">
                <a:off x="1407460" y="1434503"/>
                <a:ext cx="292608" cy="1645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2" name="Straight Connector 71">
              <a:extLst>
                <a:ext uri="{FF2B5EF4-FFF2-40B4-BE49-F238E27FC236}">
                  <a16:creationId xmlns:a16="http://schemas.microsoft.com/office/drawing/2014/main" id="{00A19AF7-8482-DF44-B041-A227E12E87A0}"/>
                </a:ext>
              </a:extLst>
            </p:cNvPr>
            <p:cNvCxnSpPr>
              <a:cxnSpLocks/>
            </p:cNvCxnSpPr>
            <p:nvPr userDrawn="1"/>
          </p:nvCxnSpPr>
          <p:spPr bwMode="gray">
            <a:xfrm flipH="1">
              <a:off x="2514601" y="1384907"/>
              <a:ext cx="36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E61185EE-DE31-BE4C-9314-3E1FCCA3D0B8}"/>
                </a:ext>
                <a:ext uri="{C183D7F6-B498-43B3-948B-1728B52AA6E4}">
                  <adec:decorative xmlns:adec="http://schemas.microsoft.com/office/drawing/2017/decorative" val="1"/>
                </a:ext>
              </a:extLst>
            </p:cNvPr>
            <p:cNvSpPr/>
            <p:nvPr userDrawn="1"/>
          </p:nvSpPr>
          <p:spPr bwMode="gray">
            <a:xfrm>
              <a:off x="1738466" y="1489344"/>
              <a:ext cx="1141895" cy="264891"/>
            </a:xfrm>
            <a:custGeom>
              <a:avLst/>
              <a:gdLst>
                <a:gd name="connsiteX0" fmla="*/ 0 w 514218"/>
                <a:gd name="connsiteY0" fmla="*/ 0 h 199072"/>
                <a:gd name="connsiteX1" fmla="*/ 514218 w 514218"/>
                <a:gd name="connsiteY1" fmla="*/ 0 h 199072"/>
                <a:gd name="connsiteX2" fmla="*/ 514218 w 514218"/>
                <a:gd name="connsiteY2" fmla="*/ 199072 h 199072"/>
                <a:gd name="connsiteX3" fmla="*/ 0 w 514218"/>
                <a:gd name="connsiteY3" fmla="*/ 199072 h 199072"/>
                <a:gd name="connsiteX4" fmla="*/ 0 w 514218"/>
                <a:gd name="connsiteY4" fmla="*/ 0 h 199072"/>
                <a:gd name="connsiteX0" fmla="*/ 514218 w 605658"/>
                <a:gd name="connsiteY0" fmla="*/ 0 h 199072"/>
                <a:gd name="connsiteX1" fmla="*/ 514218 w 605658"/>
                <a:gd name="connsiteY1" fmla="*/ 199072 h 199072"/>
                <a:gd name="connsiteX2" fmla="*/ 0 w 605658"/>
                <a:gd name="connsiteY2" fmla="*/ 199072 h 199072"/>
                <a:gd name="connsiteX3" fmla="*/ 0 w 605658"/>
                <a:gd name="connsiteY3" fmla="*/ 0 h 199072"/>
                <a:gd name="connsiteX4" fmla="*/ 605658 w 605658"/>
                <a:gd name="connsiteY4" fmla="*/ 91440 h 199072"/>
                <a:gd name="connsiteX0" fmla="*/ 514218 w 514218"/>
                <a:gd name="connsiteY0" fmla="*/ 0 h 199072"/>
                <a:gd name="connsiteX1" fmla="*/ 514218 w 514218"/>
                <a:gd name="connsiteY1" fmla="*/ 199072 h 199072"/>
                <a:gd name="connsiteX2" fmla="*/ 0 w 514218"/>
                <a:gd name="connsiteY2" fmla="*/ 199072 h 199072"/>
                <a:gd name="connsiteX3" fmla="*/ 0 w 514218"/>
                <a:gd name="connsiteY3" fmla="*/ 0 h 199072"/>
                <a:gd name="connsiteX0" fmla="*/ 514218 w 514218"/>
                <a:gd name="connsiteY0" fmla="*/ 199072 h 199072"/>
                <a:gd name="connsiteX1" fmla="*/ 0 w 514218"/>
                <a:gd name="connsiteY1" fmla="*/ 199072 h 199072"/>
                <a:gd name="connsiteX2" fmla="*/ 0 w 514218"/>
                <a:gd name="connsiteY2" fmla="*/ 0 h 199072"/>
              </a:gdLst>
              <a:ahLst/>
              <a:cxnLst>
                <a:cxn ang="0">
                  <a:pos x="connsiteX0" y="connsiteY0"/>
                </a:cxn>
                <a:cxn ang="0">
                  <a:pos x="connsiteX1" y="connsiteY1"/>
                </a:cxn>
                <a:cxn ang="0">
                  <a:pos x="connsiteX2" y="connsiteY2"/>
                </a:cxn>
              </a:cxnLst>
              <a:rect l="l" t="t" r="r" b="b"/>
              <a:pathLst>
                <a:path w="514218" h="199072">
                  <a:moveTo>
                    <a:pt x="514218" y="199072"/>
                  </a:moveTo>
                  <a:lnTo>
                    <a:pt x="0" y="199072"/>
                  </a:lnTo>
                  <a:lnTo>
                    <a:pt x="0" y="0"/>
                  </a:lnTo>
                </a:path>
              </a:pathLst>
            </a:custGeom>
            <a:noFill/>
            <a:ln w="19050" cap="rnd">
              <a:solidFill>
                <a:schemeClr val="tx1"/>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81" name="Template edition">
            <a:extLst>
              <a:ext uri="{FF2B5EF4-FFF2-40B4-BE49-F238E27FC236}">
                <a16:creationId xmlns:a16="http://schemas.microsoft.com/office/drawing/2014/main" id="{3573CCEC-1296-0F4E-ACEC-DDA3B4E8E986}"/>
              </a:ext>
            </a:extLst>
          </p:cNvPr>
          <p:cNvSpPr/>
          <p:nvPr userDrawn="1"/>
        </p:nvSpPr>
        <p:spPr bwMode="gray">
          <a:xfrm>
            <a:off x="0" y="4220886"/>
            <a:ext cx="6400800" cy="579714"/>
          </a:xfrm>
          <a:prstGeom prst="rect">
            <a:avLst/>
          </a:prstGeom>
          <a:solidFill>
            <a:srgbClr val="0099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0" tIns="45720" rIns="91440" bIns="45720" numCol="1" spcCol="0" rtlCol="0" fromWordArt="0" anchor="ctr" anchorCtr="0" forceAA="0" compatLnSpc="1">
            <a:prstTxWarp prst="textNoShape">
              <a:avLst/>
            </a:prstTxWarp>
            <a:noAutofit/>
          </a:bodyPr>
          <a:lstStyle/>
          <a:p>
            <a:pPr algn="l">
              <a:spcBef>
                <a:spcPts val="500"/>
              </a:spcBef>
            </a:pPr>
            <a:r>
              <a:rPr lang="en-US" sz="1000" b="0" dirty="0">
                <a:solidFill>
                  <a:schemeClr val="bg1"/>
                </a:solidFill>
              </a:rPr>
              <a:t>Directions to install EAB chart templates and convert old files into the new </a:t>
            </a:r>
            <a:br>
              <a:rPr lang="en-US" sz="1000" b="0" dirty="0">
                <a:solidFill>
                  <a:schemeClr val="bg1"/>
                </a:solidFill>
              </a:rPr>
            </a:br>
            <a:r>
              <a:rPr lang="en-US" sz="1000" b="0" dirty="0">
                <a:solidFill>
                  <a:schemeClr val="bg1"/>
                </a:solidFill>
              </a:rPr>
              <a:t>templates are in the PDF here: </a:t>
            </a:r>
            <a:r>
              <a:rPr lang="en-US" sz="1000" b="0" u="sng" dirty="0">
                <a:solidFill>
                  <a:schemeClr val="bg1"/>
                </a:solidFill>
              </a:rPr>
              <a:t>https://</a:t>
            </a:r>
            <a:r>
              <a:rPr lang="en-US" sz="1000" b="0" u="sng" dirty="0" err="1">
                <a:solidFill>
                  <a:schemeClr val="bg1"/>
                </a:solidFill>
              </a:rPr>
              <a:t>eab.box.com</a:t>
            </a:r>
            <a:r>
              <a:rPr lang="en-US" sz="1000" b="0" u="sng" dirty="0">
                <a:solidFill>
                  <a:schemeClr val="bg1"/>
                </a:solidFill>
              </a:rPr>
              <a:t>/v/EAB-Templates.</a:t>
            </a:r>
          </a:p>
        </p:txBody>
      </p:sp>
      <p:sp>
        <p:nvSpPr>
          <p:cNvPr id="3" name="Triangle 2">
            <a:extLst>
              <a:ext uri="{FF2B5EF4-FFF2-40B4-BE49-F238E27FC236}">
                <a16:creationId xmlns:a16="http://schemas.microsoft.com/office/drawing/2014/main" id="{638817FD-7E16-AC41-91C0-0B73D796B86D}"/>
              </a:ext>
            </a:extLst>
          </p:cNvPr>
          <p:cNvSpPr/>
          <p:nvPr userDrawn="1"/>
        </p:nvSpPr>
        <p:spPr bwMode="gray">
          <a:xfrm rot="5400000">
            <a:off x="608552" y="4357047"/>
            <a:ext cx="221458" cy="190912"/>
          </a:xfrm>
          <a:prstGeom prst="triangl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TextBox 41">
            <a:extLst>
              <a:ext uri="{FF2B5EF4-FFF2-40B4-BE49-F238E27FC236}">
                <a16:creationId xmlns:a16="http://schemas.microsoft.com/office/drawing/2014/main" id="{D1C8130E-95F0-4441-8A5D-3F448DE96FCE}"/>
              </a:ext>
            </a:extLst>
          </p:cNvPr>
          <p:cNvSpPr txBox="1"/>
          <p:nvPr userDrawn="1"/>
        </p:nvSpPr>
        <p:spPr bwMode="gray">
          <a:xfrm>
            <a:off x="4644332" y="1174207"/>
            <a:ext cx="1386953" cy="820738"/>
          </a:xfrm>
          <a:prstGeom prst="rect">
            <a:avLst/>
          </a:prstGeom>
          <a:noFill/>
        </p:spPr>
        <p:txBody>
          <a:bodyPr vert="horz" wrap="square" lIns="0" tIns="0" rIns="0" bIns="0" rtlCol="0">
            <a:spAutoFit/>
          </a:bodyPr>
          <a:lstStyle/>
          <a:p>
            <a:pPr>
              <a:spcBef>
                <a:spcPts val="500"/>
              </a:spcBef>
            </a:pPr>
            <a:r>
              <a:rPr lang="en-US" sz="900" b="1" dirty="0"/>
              <a:t>Text Colors</a:t>
            </a:r>
          </a:p>
          <a:p>
            <a:pPr marL="114300" indent="-114300">
              <a:spcBef>
                <a:spcPts val="500"/>
              </a:spcBef>
              <a:buFont typeface="Arial" panose="020B0604020202020204" pitchFamily="34" charset="0"/>
              <a:buChar char="•"/>
              <a:tabLst/>
            </a:pPr>
            <a:r>
              <a:rPr lang="en-US" sz="900" b="1" dirty="0"/>
              <a:t>ALL </a:t>
            </a:r>
            <a:r>
              <a:rPr lang="en-US" sz="900" dirty="0"/>
              <a:t>text is dark gray</a:t>
            </a:r>
          </a:p>
          <a:p>
            <a:pPr marL="114300" indent="-114300">
              <a:spcBef>
                <a:spcPts val="500"/>
              </a:spcBef>
              <a:buFont typeface="Arial" panose="020B0604020202020204" pitchFamily="34" charset="0"/>
              <a:buChar char="•"/>
              <a:tabLst/>
            </a:pPr>
            <a:r>
              <a:rPr lang="en-US" sz="900" b="1" dirty="0"/>
              <a:t>Exception: </a:t>
            </a:r>
            <a:r>
              <a:rPr lang="en-US" sz="900" dirty="0"/>
              <a:t>large data numbers are orange, blue, or teal</a:t>
            </a:r>
          </a:p>
        </p:txBody>
      </p:sp>
    </p:spTree>
    <p:custDataLst>
      <p:tags r:id="rId1"/>
    </p:custDataLst>
    <p:extLst>
      <p:ext uri="{BB962C8B-B14F-4D97-AF65-F5344CB8AC3E}">
        <p14:creationId xmlns:p14="http://schemas.microsoft.com/office/powerpoint/2010/main" val="1514428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resentation Title">
    <p:bg bwMode="gray">
      <p:bgPr>
        <a:solidFill>
          <a:schemeClr val="accent5"/>
        </a:solidFill>
        <a:effectLst/>
      </p:bgPr>
    </p:bg>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8646FFBD-B4CC-48C8-9D4D-B341B933CAF0}"/>
              </a:ext>
            </a:extLst>
          </p:cNvPr>
          <p:cNvPicPr>
            <a:picLocks noChangeAspect="1"/>
          </p:cNvPicPr>
          <p:nvPr userDrawn="1"/>
        </p:nvPicPr>
        <p:blipFill>
          <a:blip r:embed="rId3"/>
          <a:stretch>
            <a:fillRect/>
          </a:stretch>
        </p:blipFill>
        <p:spPr>
          <a:xfrm>
            <a:off x="508" y="0"/>
            <a:ext cx="6399784" cy="4800600"/>
          </a:xfrm>
          <a:prstGeom prst="rect">
            <a:avLst/>
          </a:prstGeom>
        </p:spPr>
      </p:pic>
      <p:sp>
        <p:nvSpPr>
          <p:cNvPr id="8" name="Header box white - decorative">
            <a:extLst>
              <a:ext uri="{C183D7F6-B498-43B3-948B-1728B52AA6E4}">
                <adec:decorative xmlns:adec="http://schemas.microsoft.com/office/drawing/2017/decorative" val="1"/>
              </a:ext>
            </a:extLst>
          </p:cNvPr>
          <p:cNvSpPr/>
          <p:nvPr userDrawn="1"/>
        </p:nvSpPr>
        <p:spPr bwMode="gray">
          <a:xfrm>
            <a:off x="1" y="1"/>
            <a:ext cx="6400800" cy="1065790"/>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cxnSp>
        <p:nvCxnSpPr>
          <p:cNvPr id="9" name="Header line - decorative">
            <a:extLst>
              <a:ext uri="{C183D7F6-B498-43B3-948B-1728B52AA6E4}">
                <adec:decorative xmlns:adec="http://schemas.microsoft.com/office/drawing/2017/decorative" val="1"/>
              </a:ext>
            </a:extLst>
          </p:cNvPr>
          <p:cNvCxnSpPr/>
          <p:nvPr userDrawn="1"/>
        </p:nvCxnSpPr>
        <p:spPr bwMode="gray">
          <a:xfrm>
            <a:off x="0" y="1065791"/>
            <a:ext cx="6400799" cy="0"/>
          </a:xfrm>
          <a:prstGeom prst="line">
            <a:avLst/>
          </a:prstGeom>
          <a:noFill/>
          <a:ln w="38100" cap="flat" cmpd="sng" algn="ctr">
            <a:solidFill>
              <a:schemeClr val="accent6"/>
            </a:solidFill>
            <a:prstDash val="solid"/>
            <a:miter lim="800000"/>
          </a:ln>
          <a:effectLst/>
        </p:spPr>
      </p:cxnSp>
      <p:pic>
        <p:nvPicPr>
          <p:cNvPr id="11" name="EAB logo" descr="EAB logo"/>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280551" y="274987"/>
            <a:ext cx="1174986" cy="512064"/>
          </a:xfrm>
          <a:prstGeom prst="rect">
            <a:avLst/>
          </a:prstGeom>
        </p:spPr>
      </p:pic>
      <p:sp>
        <p:nvSpPr>
          <p:cNvPr id="2" name="Presentation title"/>
          <p:cNvSpPr>
            <a:spLocks noGrp="1"/>
          </p:cNvSpPr>
          <p:nvPr>
            <p:ph type="title" hasCustomPrompt="1"/>
          </p:nvPr>
        </p:nvSpPr>
        <p:spPr bwMode="gray">
          <a:xfrm>
            <a:off x="812800" y="2203377"/>
            <a:ext cx="4389120" cy="692497"/>
          </a:xfrm>
          <a:prstGeom prst="rect">
            <a:avLst/>
          </a:prstGeom>
        </p:spPr>
        <p:txBody>
          <a:bodyPr lIns="0" tIns="0" rIns="0" bIns="0" anchor="b" anchorCtr="0">
            <a:spAutoFit/>
          </a:bodyPr>
          <a:lstStyle>
            <a:lvl1pPr>
              <a:lnSpc>
                <a:spcPct val="90000"/>
              </a:lnSpc>
              <a:defRPr sz="2500" b="0" baseline="0">
                <a:solidFill>
                  <a:schemeClr val="bg1"/>
                </a:solidFill>
              </a:defRPr>
            </a:lvl1pPr>
          </a:lstStyle>
          <a:p>
            <a:pPr lvl="0"/>
            <a:r>
              <a:rPr lang="en-US" dirty="0"/>
              <a:t>Presentation Title – Rockwell 25pt Regular, Title Case</a:t>
            </a:r>
          </a:p>
        </p:txBody>
      </p:sp>
      <p:sp>
        <p:nvSpPr>
          <p:cNvPr id="5" name="Presentation subtitle"/>
          <p:cNvSpPr>
            <a:spLocks noGrp="1"/>
          </p:cNvSpPr>
          <p:nvPr>
            <p:ph type="body" sz="quarter" idx="13" hasCustomPrompt="1"/>
          </p:nvPr>
        </p:nvSpPr>
        <p:spPr bwMode="gray">
          <a:xfrm>
            <a:off x="812800" y="3020406"/>
            <a:ext cx="4389120" cy="169277"/>
          </a:xfrm>
        </p:spPr>
        <p:txBody>
          <a:bodyPr/>
          <a:lstStyle>
            <a:lvl1pPr marL="0" indent="0">
              <a:spcBef>
                <a:spcPts val="0"/>
              </a:spcBef>
              <a:buNone/>
              <a:defRPr sz="1100" baseline="0">
                <a:solidFill>
                  <a:schemeClr val="bg1"/>
                </a:solidFill>
              </a:defRPr>
            </a:lvl1pPr>
            <a:lvl2pPr marL="114300" indent="0">
              <a:buNone/>
              <a:defRPr sz="1100">
                <a:solidFill>
                  <a:schemeClr val="accent1"/>
                </a:solidFill>
              </a:defRPr>
            </a:lvl2pPr>
            <a:lvl3pPr marL="228600" indent="0">
              <a:buNone/>
              <a:defRPr sz="1100">
                <a:solidFill>
                  <a:schemeClr val="accent1"/>
                </a:solidFill>
              </a:defRPr>
            </a:lvl3pPr>
            <a:lvl4pPr marL="342900" indent="0">
              <a:buNone/>
              <a:defRPr sz="1100">
                <a:solidFill>
                  <a:schemeClr val="accent1"/>
                </a:solidFill>
              </a:defRPr>
            </a:lvl4pPr>
            <a:lvl5pPr marL="457200" indent="0">
              <a:buNone/>
              <a:defRPr sz="1100">
                <a:solidFill>
                  <a:schemeClr val="accent1"/>
                </a:solidFill>
              </a:defRPr>
            </a:lvl5pPr>
          </a:lstStyle>
          <a:p>
            <a:pPr lvl="0"/>
            <a:r>
              <a:rPr lang="en-US" dirty="0"/>
              <a:t>Presentation Subtitle – Verdana 11pt Regular, Title Case</a:t>
            </a:r>
          </a:p>
        </p:txBody>
      </p:sp>
      <p:sp>
        <p:nvSpPr>
          <p:cNvPr id="7" name="Program name"/>
          <p:cNvSpPr>
            <a:spLocks noGrp="1"/>
          </p:cNvSpPr>
          <p:nvPr>
            <p:ph type="body" sz="quarter" idx="14" hasCustomPrompt="1"/>
          </p:nvPr>
        </p:nvSpPr>
        <p:spPr bwMode="gray">
          <a:xfrm>
            <a:off x="4294188" y="4384289"/>
            <a:ext cx="1828800" cy="138499"/>
          </a:xfrm>
        </p:spPr>
        <p:txBody>
          <a:bodyPr anchor="b" anchorCtr="0"/>
          <a:lstStyle>
            <a:lvl1pPr marL="0" indent="0" algn="r">
              <a:spcBef>
                <a:spcPts val="0"/>
              </a:spcBef>
              <a:buNone/>
              <a:defRPr>
                <a:solidFill>
                  <a:schemeClr val="bg1"/>
                </a:solidFill>
              </a:defRPr>
            </a:lvl1pPr>
            <a:lvl2pPr marL="114300" indent="0">
              <a:buNone/>
              <a:defRPr>
                <a:solidFill>
                  <a:schemeClr val="bg1"/>
                </a:solidFill>
              </a:defRPr>
            </a:lvl2pPr>
            <a:lvl3pPr marL="228600" indent="0">
              <a:buNone/>
              <a:defRPr>
                <a:solidFill>
                  <a:schemeClr val="bg1"/>
                </a:solidFill>
              </a:defRPr>
            </a:lvl3pPr>
            <a:lvl4pPr marL="342900" indent="0">
              <a:buNone/>
              <a:defRPr>
                <a:solidFill>
                  <a:schemeClr val="bg1"/>
                </a:solidFill>
              </a:defRPr>
            </a:lvl4pPr>
            <a:lvl5pPr marL="457200" indent="0">
              <a:buNone/>
              <a:defRPr>
                <a:solidFill>
                  <a:schemeClr val="bg1"/>
                </a:solidFill>
              </a:defRPr>
            </a:lvl5pPr>
          </a:lstStyle>
          <a:p>
            <a:pPr lvl="0"/>
            <a:r>
              <a:rPr lang="en-US" dirty="0"/>
              <a:t>Product Name Goes Here</a:t>
            </a:r>
          </a:p>
        </p:txBody>
      </p:sp>
    </p:spTree>
    <p:custDataLst>
      <p:tags r:id="rId1"/>
    </p:custDataLst>
    <p:extLst>
      <p:ext uri="{BB962C8B-B14F-4D97-AF65-F5344CB8AC3E}">
        <p14:creationId xmlns:p14="http://schemas.microsoft.com/office/powerpoint/2010/main" val="2909182305"/>
      </p:ext>
    </p:extLst>
  </p:cSld>
  <p:clrMapOvr>
    <a:masterClrMapping/>
  </p:clrMapOvr>
  <p:extLst>
    <p:ext uri="{DCECCB84-F9BA-43D5-87BE-67443E8EF086}">
      <p15:sldGuideLst xmlns:p15="http://schemas.microsoft.com/office/powerpoint/2012/main">
        <p15:guide id="0" orient="horz" pos="1824" userDrawn="1">
          <p15:clr>
            <a:srgbClr val="FBAE40"/>
          </p15:clr>
        </p15:guide>
        <p15:guide id="1" pos="512" userDrawn="1">
          <p15:clr>
            <a:srgbClr val="FBAE40"/>
          </p15:clr>
        </p15:guide>
        <p15:guide id="2" orient="horz" pos="189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AB In-Brief">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FABE7F45-BDFC-45F4-9367-B3AFB1D3979A}"/>
              </a:ext>
              <a:ext uri="{C183D7F6-B498-43B3-948B-1728B52AA6E4}">
                <adec:decorative xmlns:adec="http://schemas.microsoft.com/office/drawing/2017/decorative" val="1"/>
              </a:ext>
            </a:extLst>
          </p:cNvPr>
          <p:cNvPicPr>
            <a:picLocks noChangeAspect="1"/>
          </p:cNvPicPr>
          <p:nvPr userDrawn="1"/>
        </p:nvPicPr>
        <p:blipFill rotWithShape="1">
          <a:blip r:embed="rId3"/>
          <a:srcRect l="631" r="271" b="18710"/>
          <a:stretch/>
        </p:blipFill>
        <p:spPr>
          <a:xfrm>
            <a:off x="0" y="655616"/>
            <a:ext cx="6400800" cy="1138822"/>
          </a:xfrm>
          <a:prstGeom prst="rect">
            <a:avLst/>
          </a:prstGeom>
        </p:spPr>
      </p:pic>
      <p:sp>
        <p:nvSpPr>
          <p:cNvPr id="61" name="Rectangle 60">
            <a:extLst>
              <a:ext uri="{FF2B5EF4-FFF2-40B4-BE49-F238E27FC236}">
                <a16:creationId xmlns:a16="http://schemas.microsoft.com/office/drawing/2014/main" id="{9072EF8E-238E-44E2-980E-74F569C2F153}"/>
              </a:ext>
              <a:ext uri="{C183D7F6-B498-43B3-948B-1728B52AA6E4}">
                <adec:decorative xmlns:adec="http://schemas.microsoft.com/office/drawing/2017/decorative" val="1"/>
              </a:ext>
            </a:extLst>
          </p:cNvPr>
          <p:cNvSpPr/>
          <p:nvPr userDrawn="1"/>
        </p:nvSpPr>
        <p:spPr bwMode="gray">
          <a:xfrm>
            <a:off x="0" y="1654745"/>
            <a:ext cx="6400800" cy="225911"/>
          </a:xfrm>
          <a:prstGeom prst="rect">
            <a:avLst/>
          </a:prstGeom>
          <a:solidFill>
            <a:srgbClr val="E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6478" tIns="28239" rIns="56478" bIns="28239" numCol="1" spcCol="0" rtlCol="0" fromWordArt="0" anchor="ctr" anchorCtr="0" forceAA="0" compatLnSpc="1">
            <a:prstTxWarp prst="textNoShape">
              <a:avLst/>
            </a:prstTxWarp>
            <a:noAutofit/>
          </a:bodyPr>
          <a:lstStyle/>
          <a:p>
            <a:pPr algn="ctr"/>
            <a:endParaRPr lang="en-US" sz="653" dirty="0"/>
          </a:p>
        </p:txBody>
      </p:sp>
      <p:cxnSp>
        <p:nvCxnSpPr>
          <p:cNvPr id="70" name="Straight Connector 69">
            <a:extLst>
              <a:ext uri="{FF2B5EF4-FFF2-40B4-BE49-F238E27FC236}">
                <a16:creationId xmlns:a16="http://schemas.microsoft.com/office/drawing/2014/main" id="{07333666-4C23-4CF0-BECC-A34362E5AAEB}"/>
              </a:ext>
              <a:ext uri="{C183D7F6-B498-43B3-948B-1728B52AA6E4}">
                <adec:decorative xmlns:adec="http://schemas.microsoft.com/office/drawing/2017/decorative" val="1"/>
              </a:ext>
            </a:extLst>
          </p:cNvPr>
          <p:cNvCxnSpPr>
            <a:cxnSpLocks/>
          </p:cNvCxnSpPr>
          <p:nvPr userDrawn="1"/>
        </p:nvCxnSpPr>
        <p:spPr bwMode="gray">
          <a:xfrm>
            <a:off x="0" y="1880656"/>
            <a:ext cx="64008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71" name="object 24">
            <a:extLst>
              <a:ext uri="{FF2B5EF4-FFF2-40B4-BE49-F238E27FC236}">
                <a16:creationId xmlns:a16="http://schemas.microsoft.com/office/drawing/2014/main" id="{F263E998-C480-4E56-B750-97F0D40843D6}"/>
              </a:ext>
              <a:ext uri="{C183D7F6-B498-43B3-948B-1728B52AA6E4}">
                <adec:decorative xmlns:adec="http://schemas.microsoft.com/office/drawing/2017/decorative" val="1"/>
              </a:ext>
            </a:extLst>
          </p:cNvPr>
          <p:cNvSpPr>
            <a:spLocks noChangeAspect="1"/>
          </p:cNvSpPr>
          <p:nvPr userDrawn="1"/>
        </p:nvSpPr>
        <p:spPr>
          <a:xfrm rot="5400000">
            <a:off x="733609" y="1848483"/>
            <a:ext cx="56478" cy="113464"/>
          </a:xfrm>
          <a:custGeom>
            <a:avLst/>
            <a:gdLst/>
            <a:ahLst/>
            <a:cxnLst/>
            <a:rect l="l" t="t" r="r" b="b"/>
            <a:pathLst>
              <a:path w="70485" h="141604">
                <a:moveTo>
                  <a:pt x="0" y="0"/>
                </a:moveTo>
                <a:lnTo>
                  <a:pt x="0" y="141249"/>
                </a:lnTo>
                <a:lnTo>
                  <a:pt x="69888" y="70624"/>
                </a:lnTo>
                <a:lnTo>
                  <a:pt x="0" y="0"/>
                </a:lnTo>
                <a:close/>
              </a:path>
            </a:pathLst>
          </a:custGeom>
          <a:solidFill>
            <a:schemeClr val="accent6"/>
          </a:solidFill>
        </p:spPr>
        <p:txBody>
          <a:bodyPr wrap="square" lIns="0" tIns="0" rIns="0" bIns="0" rtlCol="0"/>
          <a:lstStyle/>
          <a:p>
            <a:endParaRPr sz="653"/>
          </a:p>
        </p:txBody>
      </p:sp>
      <p:sp>
        <p:nvSpPr>
          <p:cNvPr id="75" name="object 24">
            <a:extLst>
              <a:ext uri="{FF2B5EF4-FFF2-40B4-BE49-F238E27FC236}">
                <a16:creationId xmlns:a16="http://schemas.microsoft.com/office/drawing/2014/main" id="{9E860A25-DA5A-48E1-9B5E-7E51A59201D5}"/>
              </a:ext>
              <a:ext uri="{C183D7F6-B498-43B3-948B-1728B52AA6E4}">
                <adec:decorative xmlns:adec="http://schemas.microsoft.com/office/drawing/2017/decorative" val="1"/>
              </a:ext>
            </a:extLst>
          </p:cNvPr>
          <p:cNvSpPr>
            <a:spLocks noChangeAspect="1"/>
          </p:cNvSpPr>
          <p:nvPr userDrawn="1"/>
        </p:nvSpPr>
        <p:spPr>
          <a:xfrm rot="5400000">
            <a:off x="1951540" y="1848483"/>
            <a:ext cx="56478" cy="113464"/>
          </a:xfrm>
          <a:custGeom>
            <a:avLst/>
            <a:gdLst/>
            <a:ahLst/>
            <a:cxnLst/>
            <a:rect l="l" t="t" r="r" b="b"/>
            <a:pathLst>
              <a:path w="70485" h="141604">
                <a:moveTo>
                  <a:pt x="0" y="0"/>
                </a:moveTo>
                <a:lnTo>
                  <a:pt x="0" y="141249"/>
                </a:lnTo>
                <a:lnTo>
                  <a:pt x="69888" y="70624"/>
                </a:lnTo>
                <a:lnTo>
                  <a:pt x="0" y="0"/>
                </a:lnTo>
                <a:close/>
              </a:path>
            </a:pathLst>
          </a:custGeom>
          <a:solidFill>
            <a:schemeClr val="accent6"/>
          </a:solidFill>
        </p:spPr>
        <p:txBody>
          <a:bodyPr wrap="square" lIns="0" tIns="0" rIns="0" bIns="0" rtlCol="0"/>
          <a:lstStyle/>
          <a:p>
            <a:endParaRPr sz="653"/>
          </a:p>
        </p:txBody>
      </p:sp>
      <p:sp>
        <p:nvSpPr>
          <p:cNvPr id="77" name="object 24">
            <a:extLst>
              <a:ext uri="{FF2B5EF4-FFF2-40B4-BE49-F238E27FC236}">
                <a16:creationId xmlns:a16="http://schemas.microsoft.com/office/drawing/2014/main" id="{0D3CCB20-C43E-40D8-AEB3-E23CDEAB9112}"/>
              </a:ext>
              <a:ext uri="{C183D7F6-B498-43B3-948B-1728B52AA6E4}">
                <adec:decorative xmlns:adec="http://schemas.microsoft.com/office/drawing/2017/decorative" val="1"/>
              </a:ext>
            </a:extLst>
          </p:cNvPr>
          <p:cNvSpPr>
            <a:spLocks noChangeAspect="1"/>
          </p:cNvSpPr>
          <p:nvPr userDrawn="1"/>
        </p:nvSpPr>
        <p:spPr>
          <a:xfrm rot="5400000">
            <a:off x="3169471" y="1848483"/>
            <a:ext cx="56478" cy="113464"/>
          </a:xfrm>
          <a:custGeom>
            <a:avLst/>
            <a:gdLst/>
            <a:ahLst/>
            <a:cxnLst/>
            <a:rect l="l" t="t" r="r" b="b"/>
            <a:pathLst>
              <a:path w="70485" h="141604">
                <a:moveTo>
                  <a:pt x="0" y="0"/>
                </a:moveTo>
                <a:lnTo>
                  <a:pt x="0" y="141249"/>
                </a:lnTo>
                <a:lnTo>
                  <a:pt x="69888" y="70624"/>
                </a:lnTo>
                <a:lnTo>
                  <a:pt x="0" y="0"/>
                </a:lnTo>
                <a:close/>
              </a:path>
            </a:pathLst>
          </a:custGeom>
          <a:solidFill>
            <a:schemeClr val="accent6"/>
          </a:solidFill>
        </p:spPr>
        <p:txBody>
          <a:bodyPr wrap="square" lIns="0" tIns="0" rIns="0" bIns="0" rtlCol="0"/>
          <a:lstStyle/>
          <a:p>
            <a:endParaRPr sz="653"/>
          </a:p>
        </p:txBody>
      </p:sp>
      <p:sp>
        <p:nvSpPr>
          <p:cNvPr id="85" name="object 24">
            <a:extLst>
              <a:ext uri="{FF2B5EF4-FFF2-40B4-BE49-F238E27FC236}">
                <a16:creationId xmlns:a16="http://schemas.microsoft.com/office/drawing/2014/main" id="{669EC892-BC83-437F-93CF-8B9D7CE1889D}"/>
              </a:ext>
              <a:ext uri="{C183D7F6-B498-43B3-948B-1728B52AA6E4}">
                <adec:decorative xmlns:adec="http://schemas.microsoft.com/office/drawing/2017/decorative" val="1"/>
              </a:ext>
            </a:extLst>
          </p:cNvPr>
          <p:cNvSpPr>
            <a:spLocks noChangeAspect="1"/>
          </p:cNvSpPr>
          <p:nvPr userDrawn="1"/>
        </p:nvSpPr>
        <p:spPr>
          <a:xfrm rot="5400000">
            <a:off x="4387402" y="1848483"/>
            <a:ext cx="56478" cy="113464"/>
          </a:xfrm>
          <a:custGeom>
            <a:avLst/>
            <a:gdLst/>
            <a:ahLst/>
            <a:cxnLst/>
            <a:rect l="l" t="t" r="r" b="b"/>
            <a:pathLst>
              <a:path w="70485" h="141604">
                <a:moveTo>
                  <a:pt x="0" y="0"/>
                </a:moveTo>
                <a:lnTo>
                  <a:pt x="0" y="141249"/>
                </a:lnTo>
                <a:lnTo>
                  <a:pt x="69888" y="70624"/>
                </a:lnTo>
                <a:lnTo>
                  <a:pt x="0" y="0"/>
                </a:lnTo>
                <a:close/>
              </a:path>
            </a:pathLst>
          </a:custGeom>
          <a:solidFill>
            <a:schemeClr val="accent6"/>
          </a:solidFill>
        </p:spPr>
        <p:txBody>
          <a:bodyPr wrap="square" lIns="0" tIns="0" rIns="0" bIns="0" rtlCol="0"/>
          <a:lstStyle/>
          <a:p>
            <a:endParaRPr sz="653"/>
          </a:p>
        </p:txBody>
      </p:sp>
      <p:sp>
        <p:nvSpPr>
          <p:cNvPr id="86" name="object 24">
            <a:extLst>
              <a:ext uri="{FF2B5EF4-FFF2-40B4-BE49-F238E27FC236}">
                <a16:creationId xmlns:a16="http://schemas.microsoft.com/office/drawing/2014/main" id="{78F5CA45-E0E2-4765-864A-BEA348196547}"/>
              </a:ext>
              <a:ext uri="{C183D7F6-B498-43B3-948B-1728B52AA6E4}">
                <adec:decorative xmlns:adec="http://schemas.microsoft.com/office/drawing/2017/decorative" val="1"/>
              </a:ext>
            </a:extLst>
          </p:cNvPr>
          <p:cNvSpPr>
            <a:spLocks noChangeAspect="1"/>
          </p:cNvSpPr>
          <p:nvPr userDrawn="1"/>
        </p:nvSpPr>
        <p:spPr>
          <a:xfrm rot="5400000">
            <a:off x="5605333" y="1848483"/>
            <a:ext cx="56478" cy="113464"/>
          </a:xfrm>
          <a:custGeom>
            <a:avLst/>
            <a:gdLst/>
            <a:ahLst/>
            <a:cxnLst/>
            <a:rect l="l" t="t" r="r" b="b"/>
            <a:pathLst>
              <a:path w="70485" h="141604">
                <a:moveTo>
                  <a:pt x="0" y="0"/>
                </a:moveTo>
                <a:lnTo>
                  <a:pt x="0" y="141249"/>
                </a:lnTo>
                <a:lnTo>
                  <a:pt x="69888" y="70624"/>
                </a:lnTo>
                <a:lnTo>
                  <a:pt x="0" y="0"/>
                </a:lnTo>
                <a:close/>
              </a:path>
            </a:pathLst>
          </a:custGeom>
          <a:solidFill>
            <a:schemeClr val="accent6"/>
          </a:solidFill>
        </p:spPr>
        <p:txBody>
          <a:bodyPr wrap="square" lIns="0" tIns="0" rIns="0" bIns="0" rtlCol="0"/>
          <a:lstStyle/>
          <a:p>
            <a:endParaRPr sz="653"/>
          </a:p>
        </p:txBody>
      </p:sp>
      <p:cxnSp>
        <p:nvCxnSpPr>
          <p:cNvPr id="87" name="Straight Connector 86">
            <a:extLst>
              <a:ext uri="{FF2B5EF4-FFF2-40B4-BE49-F238E27FC236}">
                <a16:creationId xmlns:a16="http://schemas.microsoft.com/office/drawing/2014/main" id="{E367654C-A2CC-402A-8BD2-C99C8577A422}"/>
              </a:ext>
              <a:ext uri="{C183D7F6-B498-43B3-948B-1728B52AA6E4}">
                <adec:decorative xmlns:adec="http://schemas.microsoft.com/office/drawing/2017/decorative" val="1"/>
              </a:ext>
            </a:extLst>
          </p:cNvPr>
          <p:cNvCxnSpPr>
            <a:cxnSpLocks/>
          </p:cNvCxnSpPr>
          <p:nvPr userDrawn="1"/>
        </p:nvCxnSpPr>
        <p:spPr bwMode="gray">
          <a:xfrm>
            <a:off x="5121901" y="2073161"/>
            <a:ext cx="0" cy="1278550"/>
          </a:xfrm>
          <a:prstGeom prst="line">
            <a:avLst/>
          </a:prstGeom>
          <a:ln w="19050" cap="rnd">
            <a:solidFill>
              <a:schemeClr val="accent6"/>
            </a:solidFill>
            <a:prstDash val="sysDot"/>
          </a:ln>
        </p:spPr>
      </p:cxnSp>
      <p:cxnSp>
        <p:nvCxnSpPr>
          <p:cNvPr id="88" name="Straight Connector 87">
            <a:extLst>
              <a:ext uri="{FF2B5EF4-FFF2-40B4-BE49-F238E27FC236}">
                <a16:creationId xmlns:a16="http://schemas.microsoft.com/office/drawing/2014/main" id="{F675FA76-9A77-40BD-8800-9F267C3213A1}"/>
              </a:ext>
              <a:ext uri="{C183D7F6-B498-43B3-948B-1728B52AA6E4}">
                <adec:decorative xmlns:adec="http://schemas.microsoft.com/office/drawing/2017/decorative" val="1"/>
              </a:ext>
            </a:extLst>
          </p:cNvPr>
          <p:cNvCxnSpPr>
            <a:cxnSpLocks/>
          </p:cNvCxnSpPr>
          <p:nvPr userDrawn="1"/>
        </p:nvCxnSpPr>
        <p:spPr bwMode="gray">
          <a:xfrm>
            <a:off x="3726978" y="2073161"/>
            <a:ext cx="0" cy="1278550"/>
          </a:xfrm>
          <a:prstGeom prst="line">
            <a:avLst/>
          </a:prstGeom>
          <a:ln w="19050" cap="rnd">
            <a:solidFill>
              <a:schemeClr val="accent6"/>
            </a:solidFill>
            <a:prstDash val="sysDot"/>
          </a:ln>
        </p:spPr>
      </p:cxnSp>
      <p:cxnSp>
        <p:nvCxnSpPr>
          <p:cNvPr id="89" name="Straight Connector 88">
            <a:extLst>
              <a:ext uri="{FF2B5EF4-FFF2-40B4-BE49-F238E27FC236}">
                <a16:creationId xmlns:a16="http://schemas.microsoft.com/office/drawing/2014/main" id="{CEA57998-BB4B-4F2D-92A2-4719DEAB8E2B}"/>
              </a:ext>
              <a:ext uri="{C183D7F6-B498-43B3-948B-1728B52AA6E4}">
                <adec:decorative xmlns:adec="http://schemas.microsoft.com/office/drawing/2017/decorative" val="1"/>
              </a:ext>
            </a:extLst>
          </p:cNvPr>
          <p:cNvCxnSpPr>
            <a:cxnSpLocks/>
          </p:cNvCxnSpPr>
          <p:nvPr userDrawn="1"/>
        </p:nvCxnSpPr>
        <p:spPr bwMode="gray">
          <a:xfrm>
            <a:off x="2588248" y="2073161"/>
            <a:ext cx="0" cy="1278550"/>
          </a:xfrm>
          <a:prstGeom prst="line">
            <a:avLst/>
          </a:prstGeom>
          <a:ln w="19050" cap="rnd">
            <a:solidFill>
              <a:schemeClr val="accent6"/>
            </a:solidFill>
            <a:prstDash val="sysDot"/>
          </a:ln>
        </p:spPr>
      </p:cxnSp>
      <p:cxnSp>
        <p:nvCxnSpPr>
          <p:cNvPr id="90" name="Straight Connector 89">
            <a:extLst>
              <a:ext uri="{FF2B5EF4-FFF2-40B4-BE49-F238E27FC236}">
                <a16:creationId xmlns:a16="http://schemas.microsoft.com/office/drawing/2014/main" id="{7DA41D44-9539-4EFA-B95E-C5A7DE9201F8}"/>
              </a:ext>
              <a:ext uri="{C183D7F6-B498-43B3-948B-1728B52AA6E4}">
                <adec:decorative xmlns:adec="http://schemas.microsoft.com/office/drawing/2017/decorative" val="1"/>
              </a:ext>
            </a:extLst>
          </p:cNvPr>
          <p:cNvCxnSpPr>
            <a:cxnSpLocks/>
          </p:cNvCxnSpPr>
          <p:nvPr userDrawn="1"/>
        </p:nvCxnSpPr>
        <p:spPr bwMode="gray">
          <a:xfrm>
            <a:off x="1263819" y="2073161"/>
            <a:ext cx="0" cy="1278550"/>
          </a:xfrm>
          <a:prstGeom prst="line">
            <a:avLst/>
          </a:prstGeom>
          <a:ln w="19050" cap="rnd">
            <a:solidFill>
              <a:schemeClr val="accent6"/>
            </a:solidFill>
            <a:prstDash val="sysDot"/>
          </a:ln>
        </p:spPr>
      </p:cxnSp>
      <p:pic>
        <p:nvPicPr>
          <p:cNvPr id="91" name="Picture 90">
            <a:extLst>
              <a:ext uri="{FF2B5EF4-FFF2-40B4-BE49-F238E27FC236}">
                <a16:creationId xmlns:a16="http://schemas.microsoft.com/office/drawing/2014/main" id="{E9E78608-7DA4-4256-97D7-B82663A88D46}"/>
              </a:ext>
              <a:ext uri="{C183D7F6-B498-43B3-948B-1728B52AA6E4}">
                <adec:decorative xmlns:adec="http://schemas.microsoft.com/office/drawing/2017/decorative" val="1"/>
              </a:ext>
            </a:extLst>
          </p:cNvPr>
          <p:cNvPicPr>
            <a:picLocks noChangeAspect="1"/>
          </p:cNvPicPr>
          <p:nvPr userDrawn="1"/>
        </p:nvPicPr>
        <p:blipFill rotWithShape="1">
          <a:blip r:embed="rId4"/>
          <a:srcRect l="64" r="126"/>
          <a:stretch/>
        </p:blipFill>
        <p:spPr>
          <a:xfrm>
            <a:off x="0" y="3320604"/>
            <a:ext cx="6400800" cy="1211765"/>
          </a:xfrm>
          <a:prstGeom prst="rect">
            <a:avLst/>
          </a:prstGeom>
          <a:ln>
            <a:noFill/>
          </a:ln>
        </p:spPr>
      </p:pic>
      <p:cxnSp>
        <p:nvCxnSpPr>
          <p:cNvPr id="92" name="Straight Connector 91">
            <a:extLst>
              <a:ext uri="{FF2B5EF4-FFF2-40B4-BE49-F238E27FC236}">
                <a16:creationId xmlns:a16="http://schemas.microsoft.com/office/drawing/2014/main" id="{7794C63D-6CAA-4C30-BA2F-A77A789C6A76}"/>
              </a:ext>
              <a:ext uri="{C183D7F6-B498-43B3-948B-1728B52AA6E4}">
                <adec:decorative xmlns:adec="http://schemas.microsoft.com/office/drawing/2017/decorative" val="1"/>
              </a:ext>
            </a:extLst>
          </p:cNvPr>
          <p:cNvCxnSpPr>
            <a:cxnSpLocks/>
          </p:cNvCxnSpPr>
          <p:nvPr userDrawn="1"/>
        </p:nvCxnSpPr>
        <p:spPr bwMode="gray">
          <a:xfrm>
            <a:off x="2919056" y="3908667"/>
            <a:ext cx="562689"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B857CD7-0E4C-4CFC-A344-C057472C2725}"/>
              </a:ext>
              <a:ext uri="{C183D7F6-B498-43B3-948B-1728B52AA6E4}">
                <adec:decorative xmlns:adec="http://schemas.microsoft.com/office/drawing/2017/decorative" val="1"/>
              </a:ext>
            </a:extLst>
          </p:cNvPr>
          <p:cNvGrpSpPr/>
          <p:nvPr userDrawn="1"/>
        </p:nvGrpSpPr>
        <p:grpSpPr>
          <a:xfrm>
            <a:off x="6450866" y="0"/>
            <a:ext cx="1088651" cy="1603652"/>
            <a:chOff x="6450866" y="0"/>
            <a:chExt cx="1088651" cy="1603652"/>
          </a:xfrm>
        </p:grpSpPr>
        <p:sp>
          <p:nvSpPr>
            <p:cNvPr id="94" name="Text Placeholder 1">
              <a:extLst>
                <a:ext uri="{FF2B5EF4-FFF2-40B4-BE49-F238E27FC236}">
                  <a16:creationId xmlns:a16="http://schemas.microsoft.com/office/drawing/2014/main" id="{4C702CC1-878E-4FCE-B85C-64526B6356A6}"/>
                </a:ext>
                <a:ext uri="{C183D7F6-B498-43B3-948B-1728B52AA6E4}">
                  <adec:decorative xmlns:adec="http://schemas.microsoft.com/office/drawing/2017/decorative" val="1"/>
                </a:ext>
              </a:extLst>
            </p:cNvPr>
            <p:cNvSpPr txBox="1">
              <a:spLocks/>
            </p:cNvSpPr>
            <p:nvPr/>
          </p:nvSpPr>
          <p:spPr bwMode="gray">
            <a:xfrm>
              <a:off x="6450866" y="0"/>
              <a:ext cx="1088651" cy="1603652"/>
            </a:xfrm>
            <a:prstGeom prst="rect">
              <a:avLst/>
            </a:prstGeom>
            <a:solidFill>
              <a:srgbClr val="009900"/>
            </a:solidFill>
          </p:spPr>
          <p:txBody>
            <a:bodyPr vert="horz" wrap="square" lIns="39534" tIns="28239" rIns="39534" bIns="28239" rtlCol="0">
              <a:noAutofit/>
            </a:bodyPr>
            <a:lstStyle>
              <a:lvl1pPr marL="112713"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indent="0">
                <a:buNone/>
              </a:pPr>
              <a:endParaRPr lang="en-US" sz="618" dirty="0">
                <a:solidFill>
                  <a:schemeClr val="bg1"/>
                </a:solidFill>
                <a:latin typeface="Arial" panose="020B0604020202020204" pitchFamily="34" charset="0"/>
                <a:cs typeface="Arial" panose="020B0604020202020204" pitchFamily="34" charset="0"/>
              </a:endParaRPr>
            </a:p>
          </p:txBody>
        </p:sp>
        <p:sp>
          <p:nvSpPr>
            <p:cNvPr id="95" name="TextBox 94">
              <a:extLst>
                <a:ext uri="{FF2B5EF4-FFF2-40B4-BE49-F238E27FC236}">
                  <a16:creationId xmlns:a16="http://schemas.microsoft.com/office/drawing/2014/main" id="{FBACAE1D-1D98-43CD-B53B-9BCCE04042F4}"/>
                </a:ext>
                <a:ext uri="{C183D7F6-B498-43B3-948B-1728B52AA6E4}">
                  <adec:decorative xmlns:adec="http://schemas.microsoft.com/office/drawing/2017/decorative" val="1"/>
                </a:ext>
              </a:extLst>
            </p:cNvPr>
            <p:cNvSpPr txBox="1"/>
            <p:nvPr/>
          </p:nvSpPr>
          <p:spPr bwMode="gray">
            <a:xfrm>
              <a:off x="6508729" y="68334"/>
              <a:ext cx="979466" cy="1501052"/>
            </a:xfrm>
            <a:prstGeom prst="rect">
              <a:avLst/>
            </a:prstGeom>
            <a:noFill/>
          </p:spPr>
          <p:txBody>
            <a:bodyPr wrap="square" lIns="0" tIns="0" rIns="0" bIns="0" rtlCol="0">
              <a:spAutoFit/>
            </a:bodyPr>
            <a:lstStyle/>
            <a:p>
              <a:pPr>
                <a:spcBef>
                  <a:spcPts val="309"/>
                </a:spcBef>
              </a:pPr>
              <a:r>
                <a:rPr lang="en-US" sz="741" b="1" dirty="0">
                  <a:solidFill>
                    <a:schemeClr val="bg1"/>
                  </a:solidFill>
                  <a:latin typeface="+mn-lt"/>
                  <a:cs typeface="Arial" panose="020B0604020202020204" pitchFamily="34" charset="0"/>
                </a:rPr>
                <a:t>DO NOT EDIT THIS SLIDE FOR ANY PURPOSE</a:t>
              </a:r>
            </a:p>
            <a:p>
              <a:pPr marL="0" marR="0" lvl="0" indent="0" algn="l" defTabSz="537667" rtl="0" eaLnBrk="1" fontAlgn="auto" latinLnBrk="0" hangingPunct="1">
                <a:lnSpc>
                  <a:spcPct val="100000"/>
                </a:lnSpc>
                <a:spcBef>
                  <a:spcPts val="309"/>
                </a:spcBef>
                <a:spcAft>
                  <a:spcPts val="0"/>
                </a:spcAft>
                <a:buClrTx/>
                <a:buSzTx/>
                <a:buFontTx/>
                <a:buNone/>
                <a:tabLst/>
                <a:defRPr/>
              </a:pPr>
              <a:r>
                <a:rPr kumimoji="0" lang="en-US" sz="6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rPr>
                <a:t>If an edit is necessary please contact: </a:t>
              </a:r>
              <a:br>
                <a:rPr kumimoji="0" lang="en-US" sz="6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rPr>
              </a:br>
              <a:r>
                <a:rPr kumimoji="0" lang="en-US" sz="600" b="0" i="0" u="sng" strike="noStrike" kern="1200" cap="none" spc="0" normalizeH="0" baseline="0" noProof="0" dirty="0">
                  <a:ln>
                    <a:noFill/>
                  </a:ln>
                  <a:solidFill>
                    <a:srgbClr val="FFFFFF"/>
                  </a:solidFill>
                  <a:effectLst/>
                  <a:uLnTx/>
                  <a:uFillTx/>
                  <a:latin typeface="+mn-lt"/>
                  <a:ea typeface="+mn-ea"/>
                  <a:cs typeface="Arial" panose="020B0604020202020204" pitchFamily="34" charset="0"/>
                </a:rPr>
                <a:t>DSS-Requests@eab.com</a:t>
              </a:r>
              <a:br>
                <a:rPr kumimoji="0" lang="en-US" sz="6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rPr>
              </a:br>
              <a:endParaRPr kumimoji="0" lang="en-US" sz="600" b="0" i="1"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a:p>
              <a:pPr>
                <a:spcBef>
                  <a:spcPts val="309"/>
                </a:spcBef>
              </a:pPr>
              <a:r>
                <a:rPr lang="en-US" sz="741" b="1" dirty="0">
                  <a:solidFill>
                    <a:schemeClr val="bg1"/>
                  </a:solidFill>
                  <a:latin typeface="+mn-lt"/>
                  <a:cs typeface="Arial" panose="020B0604020202020204" pitchFamily="34" charset="0"/>
                </a:rPr>
                <a:t>Script can be found here:</a:t>
              </a:r>
            </a:p>
            <a:p>
              <a:pPr>
                <a:spcBef>
                  <a:spcPts val="309"/>
                </a:spcBef>
              </a:pPr>
              <a:r>
                <a:rPr lang="en-US" sz="600" b="0" u="sng" dirty="0">
                  <a:solidFill>
                    <a:schemeClr val="bg1"/>
                  </a:solidFill>
                  <a:latin typeface="+mn-lt"/>
                  <a:cs typeface="Arial" panose="020B0604020202020204" pitchFamily="34" charset="0"/>
                </a:rPr>
                <a:t>https://eab.box.com/v/</a:t>
              </a:r>
              <a:br>
                <a:rPr lang="en-US" sz="600" b="0" u="sng" dirty="0">
                  <a:solidFill>
                    <a:schemeClr val="bg1"/>
                  </a:solidFill>
                  <a:latin typeface="+mn-lt"/>
                  <a:cs typeface="Arial" panose="020B0604020202020204" pitchFamily="34" charset="0"/>
                </a:rPr>
              </a:br>
              <a:r>
                <a:rPr lang="en-US" sz="600" b="0" u="sng" dirty="0">
                  <a:solidFill>
                    <a:schemeClr val="bg1"/>
                  </a:solidFill>
                  <a:latin typeface="+mn-lt"/>
                  <a:cs typeface="Arial" panose="020B0604020202020204" pitchFamily="34" charset="0"/>
                </a:rPr>
                <a:t>EAB-Branding</a:t>
              </a:r>
            </a:p>
            <a:p>
              <a:pPr>
                <a:spcBef>
                  <a:spcPts val="309"/>
                </a:spcBef>
              </a:pPr>
              <a:endParaRPr lang="en-US" sz="600" b="0" dirty="0">
                <a:solidFill>
                  <a:schemeClr val="bg1"/>
                </a:solidFill>
                <a:latin typeface="+mn-lt"/>
                <a:cs typeface="Arial" panose="020B0604020202020204" pitchFamily="34" charset="0"/>
              </a:endParaRPr>
            </a:p>
            <a:p>
              <a:pPr>
                <a:spcBef>
                  <a:spcPts val="309"/>
                </a:spcBef>
              </a:pPr>
              <a:r>
                <a:rPr lang="en-US" sz="500" b="0" i="1" dirty="0">
                  <a:solidFill>
                    <a:schemeClr val="bg1"/>
                  </a:solidFill>
                  <a:latin typeface="+mn-lt"/>
                  <a:cs typeface="Arial" panose="020B0604020202020204" pitchFamily="34" charset="0"/>
                </a:rPr>
                <a:t>Last edited: 5/6/22</a:t>
              </a:r>
            </a:p>
          </p:txBody>
        </p:sp>
      </p:grpSp>
      <p:sp>
        <p:nvSpPr>
          <p:cNvPr id="99" name="Holder 5" descr="Learn more at eab.com.">
            <a:extLst>
              <a:ext uri="{FF2B5EF4-FFF2-40B4-BE49-F238E27FC236}">
                <a16:creationId xmlns:a16="http://schemas.microsoft.com/office/drawing/2014/main" id="{BBF2FD8D-022C-4F25-BD68-A1EEAF036CF7}"/>
              </a:ext>
              <a:ext uri="{C183D7F6-B498-43B3-948B-1728B52AA6E4}">
                <adec:decorative xmlns:adec="http://schemas.microsoft.com/office/drawing/2017/decorative" val="0"/>
              </a:ext>
            </a:extLst>
          </p:cNvPr>
          <p:cNvSpPr txBox="1">
            <a:spLocks/>
          </p:cNvSpPr>
          <p:nvPr userDrawn="1"/>
        </p:nvSpPr>
        <p:spPr>
          <a:xfrm>
            <a:off x="5657151" y="4610234"/>
            <a:ext cx="472444" cy="107530"/>
          </a:xfrm>
          <a:prstGeom prst="rect">
            <a:avLst/>
          </a:prstGeom>
        </p:spPr>
        <p:txBody>
          <a:bodyPr wrap="square" lIns="0" tIns="0" rIns="0" bIns="0">
            <a:spAutoFit/>
          </a:bodyPr>
          <a:lstStyle>
            <a:defPPr>
              <a:defRPr lang="en-US"/>
            </a:defPPr>
            <a:lvl1pPr marL="0" algn="l" defTabSz="914400" rtl="0" eaLnBrk="1" latinLnBrk="0" hangingPunct="1">
              <a:defRPr sz="1200" b="1" i="0" kern="1200">
                <a:solidFill>
                  <a:srgbClr val="323F49"/>
                </a:solidFill>
                <a:latin typeface="MuseoSlab-700"/>
                <a:ea typeface="+mn-ea"/>
                <a:cs typeface="MuseoSlab-70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844" algn="r">
              <a:lnSpc>
                <a:spcPts val="886"/>
              </a:lnSpc>
            </a:pPr>
            <a:r>
              <a:rPr lang="en-US" sz="700" spc="-12" dirty="0" err="1">
                <a:solidFill>
                  <a:schemeClr val="tx1"/>
                </a:solidFill>
                <a:latin typeface="+mj-lt"/>
              </a:rPr>
              <a:t>eab.com</a:t>
            </a:r>
            <a:endParaRPr lang="en-US" sz="700" spc="-12" dirty="0">
              <a:solidFill>
                <a:schemeClr val="tx1"/>
              </a:solidFill>
              <a:latin typeface="+mj-lt"/>
            </a:endParaRPr>
          </a:p>
        </p:txBody>
      </p:sp>
      <p:sp>
        <p:nvSpPr>
          <p:cNvPr id="100" name="K12...">
            <a:extLst>
              <a:ext uri="{FF2B5EF4-FFF2-40B4-BE49-F238E27FC236}">
                <a16:creationId xmlns:a16="http://schemas.microsoft.com/office/drawing/2014/main" id="{1C1AA6FB-00C1-4991-94DF-CDC55601E0F5}"/>
              </a:ext>
            </a:extLst>
          </p:cNvPr>
          <p:cNvSpPr txBox="1">
            <a:spLocks/>
          </p:cNvSpPr>
          <p:nvPr userDrawn="1"/>
        </p:nvSpPr>
        <p:spPr>
          <a:xfrm>
            <a:off x="277813" y="4617833"/>
            <a:ext cx="5059213" cy="92333"/>
          </a:xfrm>
          <a:prstGeom prst="rect">
            <a:avLst/>
          </a:prstGeom>
        </p:spPr>
        <p:txBody>
          <a:bodyPr wrap="square" lIns="0" tIns="0" rIns="0" bIns="0">
            <a:spAutoFit/>
          </a:bodyPr>
          <a:lstStyle>
            <a:defPPr>
              <a:defRPr lang="en-US"/>
            </a:defPPr>
            <a:lvl1pPr marL="0" algn="l" defTabSz="914400" rtl="0" eaLnBrk="1" latinLnBrk="0" hangingPunct="1">
              <a:defRPr sz="1300" b="1" i="0" kern="1200">
                <a:solidFill>
                  <a:srgbClr val="323F49"/>
                </a:solidFill>
                <a:latin typeface="MuseoSlab-700"/>
                <a:ea typeface="+mn-ea"/>
                <a:cs typeface="MuseoSlab-70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844"/>
            <a:r>
              <a:rPr lang="en-US" sz="600" b="0" spc="3" dirty="0">
                <a:solidFill>
                  <a:schemeClr val="tx1"/>
                </a:solidFill>
                <a:latin typeface="+mn-lt"/>
                <a:cs typeface="MuseoSans-500"/>
              </a:rPr>
              <a:t>K12</a:t>
            </a:r>
            <a:r>
              <a:rPr lang="en-US" sz="600" b="0" dirty="0">
                <a:solidFill>
                  <a:schemeClr val="tx1"/>
                </a:solidFill>
                <a:latin typeface="+mn-lt"/>
                <a:cs typeface="MuseoSans-500"/>
              </a:rPr>
              <a:t> • Community Colleges</a:t>
            </a:r>
            <a:r>
              <a:rPr lang="en-US" sz="600" b="0" spc="3" dirty="0">
                <a:solidFill>
                  <a:schemeClr val="tx1"/>
                </a:solidFill>
                <a:latin typeface="+mn-lt"/>
                <a:cs typeface="MuseoSans-500"/>
              </a:rPr>
              <a:t> </a:t>
            </a:r>
            <a:r>
              <a:rPr lang="en-US" sz="600" b="0" dirty="0">
                <a:solidFill>
                  <a:schemeClr val="tx1"/>
                </a:solidFill>
                <a:latin typeface="+mn-lt"/>
                <a:cs typeface="MuseoSans-500"/>
              </a:rPr>
              <a:t>• </a:t>
            </a:r>
            <a:r>
              <a:rPr lang="en-US" sz="600" b="0" spc="-15" dirty="0">
                <a:solidFill>
                  <a:schemeClr val="tx1"/>
                </a:solidFill>
                <a:latin typeface="+mn-lt"/>
                <a:cs typeface="MuseoSans-500"/>
              </a:rPr>
              <a:t>Four-Year</a:t>
            </a:r>
            <a:r>
              <a:rPr lang="en-US" sz="600" b="0" dirty="0">
                <a:solidFill>
                  <a:schemeClr val="tx1"/>
                </a:solidFill>
                <a:latin typeface="+mn-lt"/>
                <a:cs typeface="MuseoSans-500"/>
              </a:rPr>
              <a:t> Colleges and</a:t>
            </a:r>
            <a:r>
              <a:rPr lang="en-US" sz="600" b="0" spc="3" dirty="0">
                <a:solidFill>
                  <a:schemeClr val="tx1"/>
                </a:solidFill>
                <a:latin typeface="+mn-lt"/>
                <a:cs typeface="MuseoSans-500"/>
              </a:rPr>
              <a:t> </a:t>
            </a:r>
            <a:r>
              <a:rPr lang="en-US" sz="600" b="0" dirty="0">
                <a:solidFill>
                  <a:schemeClr val="tx1"/>
                </a:solidFill>
                <a:latin typeface="+mn-lt"/>
                <a:cs typeface="MuseoSans-500"/>
              </a:rPr>
              <a:t>Universities • Graduate, Professional,</a:t>
            </a:r>
            <a:r>
              <a:rPr lang="en-US" sz="600" b="0" spc="3" dirty="0">
                <a:solidFill>
                  <a:schemeClr val="tx1"/>
                </a:solidFill>
                <a:latin typeface="+mn-lt"/>
                <a:cs typeface="MuseoSans-500"/>
              </a:rPr>
              <a:t> </a:t>
            </a:r>
            <a:r>
              <a:rPr lang="en-US" sz="600" b="0" dirty="0">
                <a:solidFill>
                  <a:schemeClr val="tx1"/>
                </a:solidFill>
                <a:latin typeface="+mn-lt"/>
                <a:cs typeface="MuseoSans-500"/>
              </a:rPr>
              <a:t>and </a:t>
            </a:r>
            <a:r>
              <a:rPr lang="en-US" sz="600" b="0" spc="-3" dirty="0">
                <a:solidFill>
                  <a:schemeClr val="tx1"/>
                </a:solidFill>
                <a:latin typeface="+mn-lt"/>
                <a:cs typeface="MuseoSans-500"/>
              </a:rPr>
              <a:t>Adult</a:t>
            </a:r>
            <a:r>
              <a:rPr lang="en-US" sz="600" b="0" dirty="0">
                <a:solidFill>
                  <a:schemeClr val="tx1"/>
                </a:solidFill>
                <a:latin typeface="+mn-lt"/>
                <a:cs typeface="MuseoSans-500"/>
              </a:rPr>
              <a:t> Programs • Employers</a:t>
            </a:r>
            <a:endParaRPr lang="en-US" sz="600" dirty="0">
              <a:solidFill>
                <a:schemeClr val="tx1"/>
              </a:solidFill>
              <a:latin typeface="+mn-lt"/>
              <a:cs typeface="MuseoSans-500"/>
            </a:endParaRPr>
          </a:p>
        </p:txBody>
      </p:sp>
      <p:sp>
        <p:nvSpPr>
          <p:cNvPr id="101" name="95%+...">
            <a:extLst>
              <a:ext uri="{FF2B5EF4-FFF2-40B4-BE49-F238E27FC236}">
                <a16:creationId xmlns:a16="http://schemas.microsoft.com/office/drawing/2014/main" id="{39AD0D84-BC51-4E53-B0D6-289703BBCCB1}"/>
              </a:ext>
            </a:extLst>
          </p:cNvPr>
          <p:cNvSpPr txBox="1"/>
          <p:nvPr userDrawn="1"/>
        </p:nvSpPr>
        <p:spPr bwMode="gray">
          <a:xfrm>
            <a:off x="1200122" y="4004873"/>
            <a:ext cx="4000556" cy="323165"/>
          </a:xfrm>
          <a:prstGeom prst="rect">
            <a:avLst/>
          </a:prstGeom>
          <a:noFill/>
        </p:spPr>
        <p:txBody>
          <a:bodyPr wrap="square" lIns="0" tIns="0" rIns="0" bIns="0" rtlCol="0">
            <a:spAutoFit/>
          </a:bodyPr>
          <a:lstStyle/>
          <a:p>
            <a:pPr algn="ctr">
              <a:spcBef>
                <a:spcPts val="309"/>
              </a:spcBef>
            </a:pPr>
            <a:r>
              <a:rPr lang="en-US" sz="1050" spc="-12" dirty="0">
                <a:solidFill>
                  <a:schemeClr val="accent6"/>
                </a:solidFill>
                <a:latin typeface="+mj-lt"/>
              </a:rPr>
              <a:t>95%+ </a:t>
            </a:r>
            <a:r>
              <a:rPr lang="en-US" sz="1050" spc="-12" dirty="0">
                <a:solidFill>
                  <a:schemeClr val="bg1"/>
                </a:solidFill>
                <a:latin typeface="+mj-lt"/>
              </a:rPr>
              <a:t>of our partners return to us year after year </a:t>
            </a:r>
            <a:br>
              <a:rPr lang="en-US" sz="1050" spc="-12" dirty="0">
                <a:solidFill>
                  <a:schemeClr val="bg1"/>
                </a:solidFill>
                <a:latin typeface="+mj-lt"/>
              </a:rPr>
            </a:br>
            <a:r>
              <a:rPr lang="en-US" sz="1050" spc="-12" dirty="0">
                <a:solidFill>
                  <a:schemeClr val="bg1"/>
                </a:solidFill>
                <a:latin typeface="+mj-lt"/>
              </a:rPr>
              <a:t>because of results we achieve, together.</a:t>
            </a:r>
            <a:endParaRPr lang="en-US" sz="1050" dirty="0">
              <a:solidFill>
                <a:schemeClr val="bg1"/>
              </a:solidFill>
              <a:latin typeface="+mj-lt"/>
            </a:endParaRPr>
          </a:p>
        </p:txBody>
      </p:sp>
      <p:sp>
        <p:nvSpPr>
          <p:cNvPr id="102" name="We partner...">
            <a:extLst>
              <a:ext uri="{FF2B5EF4-FFF2-40B4-BE49-F238E27FC236}">
                <a16:creationId xmlns:a16="http://schemas.microsoft.com/office/drawing/2014/main" id="{FE27C61C-8215-4BA8-923B-5BAAD63B9D15}"/>
              </a:ext>
            </a:extLst>
          </p:cNvPr>
          <p:cNvSpPr txBox="1"/>
          <p:nvPr userDrawn="1"/>
        </p:nvSpPr>
        <p:spPr bwMode="gray">
          <a:xfrm>
            <a:off x="1284835" y="3470287"/>
            <a:ext cx="3831131" cy="323165"/>
          </a:xfrm>
          <a:prstGeom prst="rect">
            <a:avLst/>
          </a:prstGeom>
          <a:noFill/>
        </p:spPr>
        <p:txBody>
          <a:bodyPr wrap="square" lIns="0" tIns="0" rIns="0" bIns="0" rtlCol="0">
            <a:spAutoFit/>
          </a:bodyPr>
          <a:lstStyle/>
          <a:p>
            <a:pPr marL="7844" algn="ctr" defTabSz="564733">
              <a:spcBef>
                <a:spcPts val="309"/>
              </a:spcBef>
              <a:defRPr/>
            </a:pPr>
            <a:r>
              <a:rPr lang="en-US" sz="1050" spc="-12" dirty="0">
                <a:solidFill>
                  <a:schemeClr val="bg1"/>
                </a:solidFill>
                <a:latin typeface="+mj-lt"/>
              </a:rPr>
              <a:t>We partner with </a:t>
            </a:r>
            <a:r>
              <a:rPr lang="en-US" sz="1050" spc="-12" dirty="0">
                <a:solidFill>
                  <a:schemeClr val="accent6"/>
                </a:solidFill>
                <a:latin typeface="+mj-lt"/>
              </a:rPr>
              <a:t>2,500+ </a:t>
            </a:r>
            <a:r>
              <a:rPr lang="en-US" sz="1050" spc="-12" dirty="0">
                <a:solidFill>
                  <a:schemeClr val="bg1"/>
                </a:solidFill>
                <a:latin typeface="+mj-lt"/>
              </a:rPr>
              <a:t>institutions to </a:t>
            </a:r>
            <a:br>
              <a:rPr lang="en-US" sz="1050" spc="-12" dirty="0">
                <a:solidFill>
                  <a:schemeClr val="bg1"/>
                </a:solidFill>
                <a:latin typeface="+mj-lt"/>
              </a:rPr>
            </a:br>
            <a:r>
              <a:rPr lang="en-US" sz="1050" spc="-12" dirty="0">
                <a:solidFill>
                  <a:schemeClr val="bg1"/>
                </a:solidFill>
                <a:latin typeface="+mj-lt"/>
              </a:rPr>
              <a:t>accelerate progress and enable lasting change. </a:t>
            </a:r>
          </a:p>
        </p:txBody>
      </p:sp>
      <p:sp>
        <p:nvSpPr>
          <p:cNvPr id="103" name="TextBox 102">
            <a:extLst>
              <a:ext uri="{FF2B5EF4-FFF2-40B4-BE49-F238E27FC236}">
                <a16:creationId xmlns:a16="http://schemas.microsoft.com/office/drawing/2014/main" id="{27F8831D-D03E-476C-9AAA-319640249A18}"/>
              </a:ext>
            </a:extLst>
          </p:cNvPr>
          <p:cNvSpPr txBox="1"/>
          <p:nvPr userDrawn="1"/>
        </p:nvSpPr>
        <p:spPr bwMode="gray">
          <a:xfrm>
            <a:off x="5221118" y="2609463"/>
            <a:ext cx="975213" cy="566309"/>
          </a:xfrm>
          <a:prstGeom prst="rect">
            <a:avLst/>
          </a:prstGeom>
          <a:noFill/>
        </p:spPr>
        <p:txBody>
          <a:bodyPr wrap="square" lIns="0" tIns="0" rIns="0" bIns="0" rtlCol="0">
            <a:spAutoFit/>
          </a:bodyPr>
          <a:lstStyle/>
          <a:p>
            <a:pPr>
              <a:lnSpc>
                <a:spcPts val="939"/>
              </a:lnSpc>
            </a:pPr>
            <a:r>
              <a:rPr lang="en-US" sz="679" dirty="0">
                <a:latin typeface="+mn-lt"/>
                <a:ea typeface="Verdana" panose="020B0604030504040204" pitchFamily="34" charset="0"/>
                <a:cs typeface="Verdana" panose="020B0604030504040204" pitchFamily="34" charset="0"/>
              </a:rPr>
              <a:t>Data and analytics solutions built for </a:t>
            </a:r>
            <a:br>
              <a:rPr lang="en-US" sz="679" dirty="0">
                <a:latin typeface="+mn-lt"/>
                <a:ea typeface="Verdana" panose="020B0604030504040204" pitchFamily="34" charset="0"/>
                <a:cs typeface="Verdana" panose="020B0604030504040204" pitchFamily="34" charset="0"/>
              </a:rPr>
            </a:br>
            <a:r>
              <a:rPr lang="en-US" sz="679" dirty="0">
                <a:latin typeface="+mn-lt"/>
                <a:ea typeface="Verdana" panose="020B0604030504040204" pitchFamily="34" charset="0"/>
                <a:cs typeface="Verdana" panose="020B0604030504040204" pitchFamily="34" charset="0"/>
              </a:rPr>
              <a:t>higher education to guide decisions and </a:t>
            </a:r>
            <a:r>
              <a:rPr lang="en-US" sz="679" spc="-6" dirty="0">
                <a:latin typeface="+mn-lt"/>
                <a:ea typeface="Verdana" panose="020B0604030504040204" pitchFamily="34" charset="0"/>
                <a:cs typeface="Verdana" panose="020B0604030504040204" pitchFamily="34" charset="0"/>
              </a:rPr>
              <a:t>accelerate innovation</a:t>
            </a:r>
          </a:p>
        </p:txBody>
      </p:sp>
      <p:sp>
        <p:nvSpPr>
          <p:cNvPr id="104" name="TextBox 103">
            <a:extLst>
              <a:ext uri="{FF2B5EF4-FFF2-40B4-BE49-F238E27FC236}">
                <a16:creationId xmlns:a16="http://schemas.microsoft.com/office/drawing/2014/main" id="{D22CA2D8-DA80-4A64-B02E-E79683451050}"/>
              </a:ext>
            </a:extLst>
          </p:cNvPr>
          <p:cNvSpPr txBox="1"/>
          <p:nvPr userDrawn="1"/>
        </p:nvSpPr>
        <p:spPr bwMode="gray">
          <a:xfrm>
            <a:off x="5221118" y="2175240"/>
            <a:ext cx="975211" cy="370679"/>
          </a:xfrm>
          <a:prstGeom prst="rect">
            <a:avLst/>
          </a:prstGeom>
          <a:noFill/>
        </p:spPr>
        <p:txBody>
          <a:bodyPr wrap="square" lIns="0" tIns="0" rIns="0" bIns="0" rtlCol="0">
            <a:spAutoFit/>
          </a:bodyPr>
          <a:lstStyle/>
          <a:p>
            <a:pPr>
              <a:spcBef>
                <a:spcPts val="309"/>
              </a:spcBef>
            </a:pPr>
            <a:r>
              <a:rPr lang="en-US" sz="803" b="1" spc="-6" dirty="0">
                <a:latin typeface="+mn-lt"/>
                <a:ea typeface="Verdana" panose="020B0604030504040204" pitchFamily="34" charset="0"/>
                <a:cs typeface="Verdana" panose="020B0604030504040204" pitchFamily="34" charset="0"/>
              </a:rPr>
              <a:t>Embrace </a:t>
            </a:r>
            <a:br>
              <a:rPr lang="en-US" sz="803" b="1" spc="-6" dirty="0">
                <a:latin typeface="+mn-lt"/>
                <a:ea typeface="Verdana" panose="020B0604030504040204" pitchFamily="34" charset="0"/>
                <a:cs typeface="Verdana" panose="020B0604030504040204" pitchFamily="34" charset="0"/>
              </a:rPr>
            </a:br>
            <a:r>
              <a:rPr lang="en-US" sz="803" b="1" spc="-6" dirty="0">
                <a:latin typeface="+mn-lt"/>
                <a:ea typeface="Verdana" panose="020B0604030504040204" pitchFamily="34" charset="0"/>
                <a:cs typeface="Verdana" panose="020B0604030504040204" pitchFamily="34" charset="0"/>
              </a:rPr>
              <a:t>Digital Transformation </a:t>
            </a:r>
            <a:endParaRPr lang="en-US" sz="803" dirty="0">
              <a:latin typeface="+mn-lt"/>
              <a:ea typeface="Verdana" panose="020B0604030504040204" pitchFamily="34" charset="0"/>
              <a:cs typeface="Verdana" panose="020B0604030504040204" pitchFamily="34" charset="0"/>
            </a:endParaRPr>
          </a:p>
        </p:txBody>
      </p:sp>
      <p:sp>
        <p:nvSpPr>
          <p:cNvPr id="105" name="object 30">
            <a:extLst>
              <a:ext uri="{FF2B5EF4-FFF2-40B4-BE49-F238E27FC236}">
                <a16:creationId xmlns:a16="http://schemas.microsoft.com/office/drawing/2014/main" id="{7A10570E-553E-4057-AE8A-5CC730C42CB9}"/>
              </a:ext>
            </a:extLst>
          </p:cNvPr>
          <p:cNvSpPr txBox="1"/>
          <p:nvPr userDrawn="1"/>
        </p:nvSpPr>
        <p:spPr>
          <a:xfrm>
            <a:off x="5221118" y="2054687"/>
            <a:ext cx="1061343" cy="68480"/>
          </a:xfrm>
          <a:prstGeom prst="rect">
            <a:avLst/>
          </a:prstGeom>
        </p:spPr>
        <p:txBody>
          <a:bodyPr vert="horz" wrap="square" lIns="0" tIns="0" rIns="0" bIns="0" rtlCol="0">
            <a:spAutoFit/>
          </a:bodyPr>
          <a:lstStyle/>
          <a:p>
            <a:pPr>
              <a:spcBef>
                <a:spcPts val="262"/>
              </a:spcBef>
            </a:pPr>
            <a:r>
              <a:rPr sz="445" b="1" spc="-12" dirty="0">
                <a:latin typeface="+mn-lt"/>
                <a:ea typeface="Verdana" panose="020B0604030504040204" pitchFamily="34" charset="0"/>
                <a:cs typeface="Verdana" panose="020B0604030504040204" pitchFamily="34" charset="0"/>
              </a:rPr>
              <a:t>DATA</a:t>
            </a:r>
            <a:r>
              <a:rPr sz="445" b="1" spc="-15" dirty="0">
                <a:latin typeface="+mn-lt"/>
                <a:ea typeface="Verdana" panose="020B0604030504040204" pitchFamily="34" charset="0"/>
                <a:cs typeface="Verdana" panose="020B0604030504040204" pitchFamily="34" charset="0"/>
              </a:rPr>
              <a:t> </a:t>
            </a:r>
            <a:r>
              <a:rPr sz="445" b="1" dirty="0">
                <a:latin typeface="+mn-lt"/>
                <a:ea typeface="Verdana" panose="020B0604030504040204" pitchFamily="34" charset="0"/>
                <a:cs typeface="Verdana" panose="020B0604030504040204" pitchFamily="34" charset="0"/>
              </a:rPr>
              <a:t>AND</a:t>
            </a:r>
            <a:r>
              <a:rPr sz="445" b="1" spc="-12" dirty="0">
                <a:latin typeface="+mn-lt"/>
                <a:ea typeface="Verdana" panose="020B0604030504040204" pitchFamily="34" charset="0"/>
                <a:cs typeface="Verdana" panose="020B0604030504040204" pitchFamily="34" charset="0"/>
              </a:rPr>
              <a:t> </a:t>
            </a:r>
            <a:r>
              <a:rPr sz="445" b="1" dirty="0">
                <a:latin typeface="+mn-lt"/>
                <a:ea typeface="Verdana" panose="020B0604030504040204" pitchFamily="34" charset="0"/>
                <a:cs typeface="Verdana" panose="020B0604030504040204" pitchFamily="34" charset="0"/>
              </a:rPr>
              <a:t>ANALYTICS</a:t>
            </a:r>
          </a:p>
        </p:txBody>
      </p:sp>
      <p:sp>
        <p:nvSpPr>
          <p:cNvPr id="106" name="TextBox 105">
            <a:extLst>
              <a:ext uri="{FF2B5EF4-FFF2-40B4-BE49-F238E27FC236}">
                <a16:creationId xmlns:a16="http://schemas.microsoft.com/office/drawing/2014/main" id="{923293BF-A03D-4F38-9417-8C77E77901C7}"/>
              </a:ext>
            </a:extLst>
          </p:cNvPr>
          <p:cNvSpPr txBox="1"/>
          <p:nvPr userDrawn="1"/>
        </p:nvSpPr>
        <p:spPr bwMode="gray">
          <a:xfrm>
            <a:off x="3826791" y="2609463"/>
            <a:ext cx="1032760" cy="566309"/>
          </a:xfrm>
          <a:prstGeom prst="rect">
            <a:avLst/>
          </a:prstGeom>
          <a:noFill/>
        </p:spPr>
        <p:txBody>
          <a:bodyPr wrap="square" lIns="0" tIns="0" rIns="0" bIns="0" rtlCol="0">
            <a:spAutoFit/>
          </a:bodyPr>
          <a:lstStyle/>
          <a:p>
            <a:pPr>
              <a:lnSpc>
                <a:spcPts val="939"/>
              </a:lnSpc>
            </a:pPr>
            <a:r>
              <a:rPr lang="en-US" sz="679" spc="-9" dirty="0">
                <a:latin typeface="+mn-lt"/>
                <a:ea typeface="Verdana" panose="020B0604030504040204" pitchFamily="34" charset="0"/>
                <a:cs typeface="Verdana" panose="020B0604030504040204" pitchFamily="34" charset="0"/>
              </a:rPr>
              <a:t>Technology, research, </a:t>
            </a:r>
            <a:br>
              <a:rPr lang="en-US" sz="679" spc="-9" dirty="0">
                <a:latin typeface="+mn-lt"/>
                <a:ea typeface="Verdana" panose="020B0604030504040204" pitchFamily="34" charset="0"/>
                <a:cs typeface="Verdana" panose="020B0604030504040204" pitchFamily="34" charset="0"/>
              </a:rPr>
            </a:br>
            <a:r>
              <a:rPr lang="en-US" sz="679" spc="-9" dirty="0">
                <a:latin typeface="+mn-lt"/>
                <a:ea typeface="Verdana" panose="020B0604030504040204" pitchFamily="34" charset="0"/>
                <a:cs typeface="Verdana" panose="020B0604030504040204" pitchFamily="34" charset="0"/>
              </a:rPr>
              <a:t>and bold initiatives to strengthen your DEI strategy and eliminate </a:t>
            </a:r>
            <a:br>
              <a:rPr lang="en-US" sz="679" spc="-9" dirty="0">
                <a:latin typeface="+mn-lt"/>
                <a:ea typeface="Verdana" panose="020B0604030504040204" pitchFamily="34" charset="0"/>
                <a:cs typeface="Verdana" panose="020B0604030504040204" pitchFamily="34" charset="0"/>
              </a:rPr>
            </a:br>
            <a:r>
              <a:rPr lang="en-US" sz="679" spc="-9" dirty="0">
                <a:latin typeface="+mn-lt"/>
                <a:ea typeface="Verdana" panose="020B0604030504040204" pitchFamily="34" charset="0"/>
                <a:cs typeface="Verdana" panose="020B0604030504040204" pitchFamily="34" charset="0"/>
              </a:rPr>
              <a:t>equity gaps</a:t>
            </a:r>
            <a:endParaRPr lang="en-US" sz="679" dirty="0">
              <a:latin typeface="+mn-lt"/>
              <a:ea typeface="Verdana" panose="020B0604030504040204" pitchFamily="34" charset="0"/>
              <a:cs typeface="Verdana" panose="020B0604030504040204" pitchFamily="34" charset="0"/>
            </a:endParaRPr>
          </a:p>
        </p:txBody>
      </p:sp>
      <p:sp>
        <p:nvSpPr>
          <p:cNvPr id="107" name="TextBox 106">
            <a:extLst>
              <a:ext uri="{FF2B5EF4-FFF2-40B4-BE49-F238E27FC236}">
                <a16:creationId xmlns:a16="http://schemas.microsoft.com/office/drawing/2014/main" id="{A75F7D49-7AD0-40E8-9392-E42D4DFE704F}"/>
              </a:ext>
            </a:extLst>
          </p:cNvPr>
          <p:cNvSpPr txBox="1"/>
          <p:nvPr userDrawn="1"/>
        </p:nvSpPr>
        <p:spPr bwMode="gray">
          <a:xfrm>
            <a:off x="3826791" y="2175240"/>
            <a:ext cx="1184532" cy="370679"/>
          </a:xfrm>
          <a:prstGeom prst="rect">
            <a:avLst/>
          </a:prstGeom>
          <a:noFill/>
        </p:spPr>
        <p:txBody>
          <a:bodyPr wrap="square" lIns="0" tIns="0" rIns="0" bIns="0" rtlCol="0">
            <a:spAutoFit/>
          </a:bodyPr>
          <a:lstStyle/>
          <a:p>
            <a:pPr>
              <a:spcBef>
                <a:spcPts val="309"/>
              </a:spcBef>
            </a:pPr>
            <a:r>
              <a:rPr lang="en-US" sz="803" b="1" dirty="0">
                <a:latin typeface="+mn-lt"/>
              </a:rPr>
              <a:t>Advance DEI on  Campus and in </a:t>
            </a:r>
            <a:br>
              <a:rPr lang="en-US" sz="803" b="1" dirty="0">
                <a:latin typeface="+mn-lt"/>
              </a:rPr>
            </a:br>
            <a:r>
              <a:rPr lang="en-US" sz="803" b="1" dirty="0">
                <a:latin typeface="+mn-lt"/>
              </a:rPr>
              <a:t>Your Community</a:t>
            </a:r>
          </a:p>
        </p:txBody>
      </p:sp>
      <p:sp>
        <p:nvSpPr>
          <p:cNvPr id="108" name="object 32">
            <a:extLst>
              <a:ext uri="{FF2B5EF4-FFF2-40B4-BE49-F238E27FC236}">
                <a16:creationId xmlns:a16="http://schemas.microsoft.com/office/drawing/2014/main" id="{477BBDAE-918A-4F87-9F67-4D7163173476}"/>
              </a:ext>
            </a:extLst>
          </p:cNvPr>
          <p:cNvSpPr txBox="1"/>
          <p:nvPr userDrawn="1"/>
        </p:nvSpPr>
        <p:spPr>
          <a:xfrm>
            <a:off x="3826791" y="2054687"/>
            <a:ext cx="1227223" cy="68480"/>
          </a:xfrm>
          <a:prstGeom prst="rect">
            <a:avLst/>
          </a:prstGeom>
        </p:spPr>
        <p:txBody>
          <a:bodyPr vert="horz" wrap="square" lIns="0" tIns="0" rIns="0" bIns="0" rtlCol="0">
            <a:spAutoFit/>
          </a:bodyPr>
          <a:lstStyle/>
          <a:p>
            <a:pPr>
              <a:lnSpc>
                <a:spcPct val="100000"/>
              </a:lnSpc>
            </a:pPr>
            <a:r>
              <a:rPr sz="445" b="1" dirty="0">
                <a:latin typeface="+mn-lt"/>
                <a:ea typeface="Verdana" panose="020B0604030504040204" pitchFamily="34" charset="0"/>
                <a:cs typeface="Verdana" panose="020B0604030504040204" pitchFamily="34" charset="0"/>
              </a:rPr>
              <a:t>DIVERSITY,</a:t>
            </a:r>
            <a:r>
              <a:rPr sz="445" b="1" spc="-9" dirty="0">
                <a:latin typeface="+mn-lt"/>
                <a:ea typeface="Verdana" panose="020B0604030504040204" pitchFamily="34" charset="0"/>
                <a:cs typeface="Verdana" panose="020B0604030504040204" pitchFamily="34" charset="0"/>
              </a:rPr>
              <a:t> </a:t>
            </a:r>
            <a:r>
              <a:rPr sz="445" b="1" dirty="0">
                <a:latin typeface="+mn-lt"/>
                <a:ea typeface="Verdana" panose="020B0604030504040204" pitchFamily="34" charset="0"/>
                <a:cs typeface="Verdana" panose="020B0604030504040204" pitchFamily="34" charset="0"/>
              </a:rPr>
              <a:t>EQUITY,</a:t>
            </a:r>
            <a:r>
              <a:rPr sz="445" b="1" spc="-6" dirty="0">
                <a:latin typeface="+mn-lt"/>
                <a:ea typeface="Verdana" panose="020B0604030504040204" pitchFamily="34" charset="0"/>
                <a:cs typeface="Verdana" panose="020B0604030504040204" pitchFamily="34" charset="0"/>
              </a:rPr>
              <a:t> </a:t>
            </a:r>
            <a:r>
              <a:rPr sz="445" b="1" dirty="0">
                <a:latin typeface="+mn-lt"/>
                <a:ea typeface="Verdana" panose="020B0604030504040204" pitchFamily="34" charset="0"/>
                <a:cs typeface="Verdana" panose="020B0604030504040204" pitchFamily="34" charset="0"/>
              </a:rPr>
              <a:t>AND</a:t>
            </a:r>
            <a:r>
              <a:rPr sz="445" b="1" spc="-6" dirty="0">
                <a:latin typeface="+mn-lt"/>
                <a:ea typeface="Verdana" panose="020B0604030504040204" pitchFamily="34" charset="0"/>
                <a:cs typeface="Verdana" panose="020B0604030504040204" pitchFamily="34" charset="0"/>
              </a:rPr>
              <a:t> </a:t>
            </a:r>
            <a:r>
              <a:rPr sz="445" b="1" spc="3" dirty="0">
                <a:latin typeface="+mn-lt"/>
                <a:ea typeface="Verdana" panose="020B0604030504040204" pitchFamily="34" charset="0"/>
                <a:cs typeface="Verdana" panose="020B0604030504040204" pitchFamily="34" charset="0"/>
              </a:rPr>
              <a:t>INCLUSION</a:t>
            </a:r>
            <a:endParaRPr sz="445" dirty="0">
              <a:latin typeface="+mn-lt"/>
              <a:ea typeface="Verdana" panose="020B0604030504040204" pitchFamily="34" charset="0"/>
              <a:cs typeface="Verdana" panose="020B0604030504040204" pitchFamily="34" charset="0"/>
            </a:endParaRPr>
          </a:p>
        </p:txBody>
      </p:sp>
      <p:sp>
        <p:nvSpPr>
          <p:cNvPr id="109" name="object 13">
            <a:extLst>
              <a:ext uri="{FF2B5EF4-FFF2-40B4-BE49-F238E27FC236}">
                <a16:creationId xmlns:a16="http://schemas.microsoft.com/office/drawing/2014/main" id="{675FA409-1246-4EE1-838D-19BCA743DBC1}"/>
              </a:ext>
            </a:extLst>
          </p:cNvPr>
          <p:cNvSpPr txBox="1"/>
          <p:nvPr userDrawn="1"/>
        </p:nvSpPr>
        <p:spPr>
          <a:xfrm>
            <a:off x="2675518" y="2609463"/>
            <a:ext cx="1046931" cy="566309"/>
          </a:xfrm>
          <a:prstGeom prst="rect">
            <a:avLst/>
          </a:prstGeom>
        </p:spPr>
        <p:txBody>
          <a:bodyPr vert="horz" wrap="square" lIns="0" tIns="0" rIns="0" bIns="0" rtlCol="0">
            <a:spAutoFit/>
          </a:bodyPr>
          <a:lstStyle/>
          <a:p>
            <a:pPr marL="7844" marR="145889">
              <a:lnSpc>
                <a:spcPts val="939"/>
              </a:lnSpc>
            </a:pPr>
            <a:r>
              <a:rPr lang="en-US" sz="679" spc="-3" dirty="0">
                <a:latin typeface="+mn-lt"/>
                <a:ea typeface="Verdana" panose="020B0604030504040204" pitchFamily="34" charset="0"/>
                <a:cs typeface="Verdana" panose="020B0604030504040204" pitchFamily="34" charset="0"/>
              </a:rPr>
              <a:t>Technology trusted </a:t>
            </a:r>
            <a:br>
              <a:rPr lang="en-US" sz="679" spc="-3" dirty="0">
                <a:latin typeface="+mn-lt"/>
                <a:ea typeface="Verdana" panose="020B0604030504040204" pitchFamily="34" charset="0"/>
                <a:cs typeface="Verdana" panose="020B0604030504040204" pitchFamily="34" charset="0"/>
              </a:rPr>
            </a:br>
            <a:r>
              <a:rPr lang="en-US" sz="679" spc="-3" dirty="0">
                <a:latin typeface="+mn-lt"/>
                <a:ea typeface="Verdana" panose="020B0604030504040204" pitchFamily="34" charset="0"/>
                <a:cs typeface="Verdana" panose="020B0604030504040204" pitchFamily="34" charset="0"/>
              </a:rPr>
              <a:t>by 850 schools to </a:t>
            </a:r>
          </a:p>
          <a:p>
            <a:pPr marL="7844" marR="145889">
              <a:lnSpc>
                <a:spcPts val="939"/>
              </a:lnSpc>
            </a:pPr>
            <a:r>
              <a:rPr lang="en-US" sz="679" spc="-3" dirty="0">
                <a:latin typeface="+mn-lt"/>
                <a:ea typeface="Verdana" panose="020B0604030504040204" pitchFamily="34" charset="0"/>
                <a:cs typeface="Verdana" panose="020B0604030504040204" pitchFamily="34" charset="0"/>
              </a:rPr>
              <a:t>retain, graduate, </a:t>
            </a:r>
            <a:br>
              <a:rPr lang="en-US" sz="679" spc="-3" dirty="0">
                <a:latin typeface="+mn-lt"/>
                <a:ea typeface="Verdana" panose="020B0604030504040204" pitchFamily="34" charset="0"/>
                <a:cs typeface="Verdana" panose="020B0604030504040204" pitchFamily="34" charset="0"/>
              </a:rPr>
            </a:br>
            <a:r>
              <a:rPr lang="en-US" sz="679" spc="-3" dirty="0">
                <a:latin typeface="+mn-lt"/>
                <a:ea typeface="Verdana" panose="020B0604030504040204" pitchFamily="34" charset="0"/>
                <a:cs typeface="Verdana" panose="020B0604030504040204" pitchFamily="34" charset="0"/>
              </a:rPr>
              <a:t>and empower </a:t>
            </a:r>
            <a:br>
              <a:rPr lang="en-US" sz="679" spc="-3" dirty="0">
                <a:latin typeface="+mn-lt"/>
                <a:ea typeface="Verdana" panose="020B0604030504040204" pitchFamily="34" charset="0"/>
                <a:cs typeface="Verdana" panose="020B0604030504040204" pitchFamily="34" charset="0"/>
              </a:rPr>
            </a:br>
            <a:r>
              <a:rPr lang="en-US" sz="679" spc="-3" dirty="0">
                <a:latin typeface="+mn-lt"/>
                <a:ea typeface="Verdana" panose="020B0604030504040204" pitchFamily="34" charset="0"/>
                <a:cs typeface="Verdana" panose="020B0604030504040204" pitchFamily="34" charset="0"/>
              </a:rPr>
              <a:t>more students</a:t>
            </a:r>
          </a:p>
        </p:txBody>
      </p:sp>
      <p:sp>
        <p:nvSpPr>
          <p:cNvPr id="110" name="object 10">
            <a:extLst>
              <a:ext uri="{FF2B5EF4-FFF2-40B4-BE49-F238E27FC236}">
                <a16:creationId xmlns:a16="http://schemas.microsoft.com/office/drawing/2014/main" id="{7B2681B6-B183-4BB9-A97B-1EAE0BDB62F7}"/>
              </a:ext>
            </a:extLst>
          </p:cNvPr>
          <p:cNvSpPr txBox="1"/>
          <p:nvPr userDrawn="1"/>
        </p:nvSpPr>
        <p:spPr>
          <a:xfrm>
            <a:off x="2675519" y="2175240"/>
            <a:ext cx="1075195" cy="378600"/>
          </a:xfrm>
          <a:prstGeom prst="rect">
            <a:avLst/>
          </a:prstGeom>
        </p:spPr>
        <p:txBody>
          <a:bodyPr vert="horz" wrap="square" lIns="0" tIns="7844" rIns="0" bIns="0" rtlCol="0">
            <a:spAutoFit/>
          </a:bodyPr>
          <a:lstStyle/>
          <a:p>
            <a:pPr marL="7844" marR="3137">
              <a:spcBef>
                <a:spcPts val="62"/>
              </a:spcBef>
            </a:pPr>
            <a:r>
              <a:rPr lang="en-US" sz="803" b="1" spc="-6" dirty="0">
                <a:latin typeface="+mn-lt"/>
                <a:ea typeface="Verdana" panose="020B0604030504040204" pitchFamily="34" charset="0"/>
                <a:cs typeface="Verdana" panose="020B0604030504040204" pitchFamily="34" charset="0"/>
              </a:rPr>
              <a:t>Build a </a:t>
            </a:r>
            <a:br>
              <a:rPr lang="en-US" sz="803" b="1" spc="-6" dirty="0">
                <a:latin typeface="+mn-lt"/>
                <a:ea typeface="Verdana" panose="020B0604030504040204" pitchFamily="34" charset="0"/>
                <a:cs typeface="Verdana" panose="020B0604030504040204" pitchFamily="34" charset="0"/>
              </a:rPr>
            </a:br>
            <a:r>
              <a:rPr lang="en-US" sz="803" b="1" spc="-6" dirty="0">
                <a:latin typeface="+mn-lt"/>
                <a:ea typeface="Verdana" panose="020B0604030504040204" pitchFamily="34" charset="0"/>
                <a:cs typeface="Verdana" panose="020B0604030504040204" pitchFamily="34" charset="0"/>
              </a:rPr>
              <a:t>Student-Centric Campus</a:t>
            </a:r>
            <a:endParaRPr sz="803" dirty="0">
              <a:latin typeface="+mn-lt"/>
              <a:ea typeface="Verdana" panose="020B0604030504040204" pitchFamily="34" charset="0"/>
              <a:cs typeface="Verdana" panose="020B0604030504040204" pitchFamily="34" charset="0"/>
            </a:endParaRPr>
          </a:p>
        </p:txBody>
      </p:sp>
      <p:sp>
        <p:nvSpPr>
          <p:cNvPr id="111" name="object 12">
            <a:extLst>
              <a:ext uri="{FF2B5EF4-FFF2-40B4-BE49-F238E27FC236}">
                <a16:creationId xmlns:a16="http://schemas.microsoft.com/office/drawing/2014/main" id="{B23809B9-688F-444A-928F-8925A81960A1}"/>
              </a:ext>
            </a:extLst>
          </p:cNvPr>
          <p:cNvSpPr txBox="1"/>
          <p:nvPr userDrawn="1"/>
        </p:nvSpPr>
        <p:spPr>
          <a:xfrm>
            <a:off x="2675518" y="2054687"/>
            <a:ext cx="975170" cy="68480"/>
          </a:xfrm>
          <a:prstGeom prst="rect">
            <a:avLst/>
          </a:prstGeom>
        </p:spPr>
        <p:txBody>
          <a:bodyPr vert="horz" wrap="square" lIns="0" tIns="0" rIns="0" bIns="0" rtlCol="0">
            <a:spAutoFit/>
          </a:bodyPr>
          <a:lstStyle/>
          <a:p>
            <a:pPr>
              <a:spcBef>
                <a:spcPts val="62"/>
              </a:spcBef>
            </a:pPr>
            <a:r>
              <a:rPr sz="445" b="1" spc="3" dirty="0">
                <a:latin typeface="+mn-lt"/>
                <a:ea typeface="Verdana" panose="020B0604030504040204" pitchFamily="34" charset="0"/>
                <a:cs typeface="Verdana" panose="020B0604030504040204" pitchFamily="34" charset="0"/>
              </a:rPr>
              <a:t>STUDENT</a:t>
            </a:r>
            <a:r>
              <a:rPr sz="445" b="1" spc="-25" dirty="0">
                <a:latin typeface="+mn-lt"/>
                <a:ea typeface="Verdana" panose="020B0604030504040204" pitchFamily="34" charset="0"/>
                <a:cs typeface="Verdana" panose="020B0604030504040204" pitchFamily="34" charset="0"/>
              </a:rPr>
              <a:t> </a:t>
            </a:r>
            <a:r>
              <a:rPr sz="445" b="1" dirty="0">
                <a:latin typeface="+mn-lt"/>
                <a:ea typeface="Verdana" panose="020B0604030504040204" pitchFamily="34" charset="0"/>
                <a:cs typeface="Verdana" panose="020B0604030504040204" pitchFamily="34" charset="0"/>
              </a:rPr>
              <a:t>SUCCESS</a:t>
            </a:r>
            <a:endParaRPr sz="445" dirty="0">
              <a:latin typeface="+mn-lt"/>
              <a:ea typeface="Verdana" panose="020B0604030504040204" pitchFamily="34" charset="0"/>
              <a:cs typeface="Verdana" panose="020B0604030504040204" pitchFamily="34" charset="0"/>
            </a:endParaRPr>
          </a:p>
        </p:txBody>
      </p:sp>
      <p:sp>
        <p:nvSpPr>
          <p:cNvPr id="112" name="TextBox 111">
            <a:extLst>
              <a:ext uri="{FF2B5EF4-FFF2-40B4-BE49-F238E27FC236}">
                <a16:creationId xmlns:a16="http://schemas.microsoft.com/office/drawing/2014/main" id="{5AD6102C-FD44-46C3-B7D7-28286722C7FF}"/>
              </a:ext>
            </a:extLst>
          </p:cNvPr>
          <p:cNvSpPr txBox="1"/>
          <p:nvPr userDrawn="1"/>
        </p:nvSpPr>
        <p:spPr bwMode="gray">
          <a:xfrm>
            <a:off x="1363557" y="2609463"/>
            <a:ext cx="1178576" cy="566309"/>
          </a:xfrm>
          <a:prstGeom prst="rect">
            <a:avLst/>
          </a:prstGeom>
          <a:noFill/>
        </p:spPr>
        <p:txBody>
          <a:bodyPr wrap="square" lIns="0" tIns="0" rIns="0" bIns="0" rtlCol="0">
            <a:spAutoFit/>
          </a:bodyPr>
          <a:lstStyle/>
          <a:p>
            <a:pPr>
              <a:lnSpc>
                <a:spcPts val="939"/>
              </a:lnSpc>
            </a:pPr>
            <a:r>
              <a:rPr lang="en-US" sz="679" spc="-6" dirty="0">
                <a:latin typeface="+mn-lt"/>
                <a:ea typeface="Verdana" panose="020B0604030504040204" pitchFamily="34" charset="0"/>
                <a:cs typeface="Verdana" panose="020B0604030504040204" pitchFamily="34" charset="0"/>
              </a:rPr>
              <a:t>Tailored partnerships powered by a recruitment ecosystem with unrivaled reach to enroll your </a:t>
            </a:r>
            <a:br>
              <a:rPr lang="en-US" sz="679" spc="-6" dirty="0">
                <a:latin typeface="+mn-lt"/>
                <a:ea typeface="Verdana" panose="020B0604030504040204" pitchFamily="34" charset="0"/>
                <a:cs typeface="Verdana" panose="020B0604030504040204" pitchFamily="34" charset="0"/>
              </a:rPr>
            </a:br>
            <a:r>
              <a:rPr lang="en-US" sz="679" spc="-6" dirty="0">
                <a:latin typeface="+mn-lt"/>
                <a:ea typeface="Verdana" panose="020B0604030504040204" pitchFamily="34" charset="0"/>
                <a:cs typeface="Verdana" panose="020B0604030504040204" pitchFamily="34" charset="0"/>
              </a:rPr>
              <a:t>future classes</a:t>
            </a:r>
          </a:p>
        </p:txBody>
      </p:sp>
      <p:sp>
        <p:nvSpPr>
          <p:cNvPr id="113" name="TextBox 112">
            <a:extLst>
              <a:ext uri="{FF2B5EF4-FFF2-40B4-BE49-F238E27FC236}">
                <a16:creationId xmlns:a16="http://schemas.microsoft.com/office/drawing/2014/main" id="{0C0DC663-9F12-4C40-91C0-A2BC1F68179C}"/>
              </a:ext>
            </a:extLst>
          </p:cNvPr>
          <p:cNvSpPr txBox="1"/>
          <p:nvPr userDrawn="1"/>
        </p:nvSpPr>
        <p:spPr bwMode="gray">
          <a:xfrm>
            <a:off x="1363559" y="2175240"/>
            <a:ext cx="1087777" cy="370679"/>
          </a:xfrm>
          <a:prstGeom prst="rect">
            <a:avLst/>
          </a:prstGeom>
          <a:noFill/>
        </p:spPr>
        <p:txBody>
          <a:bodyPr wrap="square" lIns="0" tIns="0" rIns="0" bIns="0" rtlCol="0">
            <a:spAutoFit/>
          </a:bodyPr>
          <a:lstStyle/>
          <a:p>
            <a:pPr>
              <a:spcBef>
                <a:spcPts val="309"/>
              </a:spcBef>
            </a:pPr>
            <a:r>
              <a:rPr lang="en-US" sz="803" b="1" spc="-6" dirty="0">
                <a:latin typeface="+mn-lt"/>
                <a:ea typeface="Verdana" panose="020B0604030504040204" pitchFamily="34" charset="0"/>
                <a:cs typeface="Verdana" panose="020B0604030504040204" pitchFamily="34" charset="0"/>
              </a:rPr>
              <a:t>A</a:t>
            </a:r>
            <a:r>
              <a:rPr lang="en-US" sz="803" b="1" spc="-9" dirty="0">
                <a:latin typeface="+mn-lt"/>
                <a:ea typeface="Verdana" panose="020B0604030504040204" pitchFamily="34" charset="0"/>
                <a:cs typeface="Verdana" panose="020B0604030504040204" pitchFamily="34" charset="0"/>
              </a:rPr>
              <a:t>c</a:t>
            </a:r>
            <a:r>
              <a:rPr lang="en-US" sz="803" b="1" spc="-6" dirty="0">
                <a:latin typeface="+mn-lt"/>
                <a:ea typeface="Verdana" panose="020B0604030504040204" pitchFamily="34" charset="0"/>
                <a:cs typeface="Verdana" panose="020B0604030504040204" pitchFamily="34" charset="0"/>
              </a:rPr>
              <a:t>hi</a:t>
            </a:r>
            <a:r>
              <a:rPr lang="en-US" sz="803" b="1" spc="-12" dirty="0">
                <a:latin typeface="+mn-lt"/>
                <a:ea typeface="Verdana" panose="020B0604030504040204" pitchFamily="34" charset="0"/>
                <a:cs typeface="Verdana" panose="020B0604030504040204" pitchFamily="34" charset="0"/>
              </a:rPr>
              <a:t>e</a:t>
            </a:r>
            <a:r>
              <a:rPr lang="en-US" sz="803" b="1" spc="-19" dirty="0">
                <a:latin typeface="+mn-lt"/>
                <a:ea typeface="Verdana" panose="020B0604030504040204" pitchFamily="34" charset="0"/>
                <a:cs typeface="Verdana" panose="020B0604030504040204" pitchFamily="34" charset="0"/>
              </a:rPr>
              <a:t>v</a:t>
            </a:r>
            <a:r>
              <a:rPr lang="en-US" sz="803" b="1" dirty="0">
                <a:latin typeface="+mn-lt"/>
                <a:ea typeface="Verdana" panose="020B0604030504040204" pitchFamily="34" charset="0"/>
                <a:cs typeface="Verdana" panose="020B0604030504040204" pitchFamily="34" charset="0"/>
              </a:rPr>
              <a:t>e </a:t>
            </a:r>
            <a:r>
              <a:rPr lang="en-US" sz="803" b="1" spc="-62" dirty="0">
                <a:latin typeface="+mn-lt"/>
                <a:ea typeface="Verdana" panose="020B0604030504040204" pitchFamily="34" charset="0"/>
                <a:cs typeface="Verdana" panose="020B0604030504040204" pitchFamily="34" charset="0"/>
              </a:rPr>
              <a:t>Y</a:t>
            </a:r>
            <a:r>
              <a:rPr lang="en-US" sz="803" b="1" spc="-3" dirty="0">
                <a:latin typeface="+mn-lt"/>
                <a:ea typeface="Verdana" panose="020B0604030504040204" pitchFamily="34" charset="0"/>
                <a:cs typeface="Verdana" panose="020B0604030504040204" pitchFamily="34" charset="0"/>
              </a:rPr>
              <a:t>o</a:t>
            </a:r>
            <a:r>
              <a:rPr lang="en-US" sz="803" b="1" spc="-9" dirty="0">
                <a:latin typeface="+mn-lt"/>
                <a:ea typeface="Verdana" panose="020B0604030504040204" pitchFamily="34" charset="0"/>
                <a:cs typeface="Verdana" panose="020B0604030504040204" pitchFamily="34" charset="0"/>
              </a:rPr>
              <a:t>u</a:t>
            </a:r>
            <a:r>
              <a:rPr lang="en-US" sz="803" b="1" dirty="0">
                <a:latin typeface="+mn-lt"/>
                <a:ea typeface="Verdana" panose="020B0604030504040204" pitchFamily="34" charset="0"/>
                <a:cs typeface="Verdana" panose="020B0604030504040204" pitchFamily="34" charset="0"/>
              </a:rPr>
              <a:t>r  </a:t>
            </a:r>
            <a:r>
              <a:rPr lang="en-US" sz="803" b="1" spc="-6" dirty="0">
                <a:latin typeface="+mn-lt"/>
                <a:ea typeface="Verdana" panose="020B0604030504040204" pitchFamily="34" charset="0"/>
                <a:cs typeface="Verdana" panose="020B0604030504040204" pitchFamily="34" charset="0"/>
              </a:rPr>
              <a:t>Enrollment </a:t>
            </a:r>
            <a:r>
              <a:rPr lang="en-US" sz="803" b="1" spc="-3" dirty="0">
                <a:latin typeface="+mn-lt"/>
                <a:ea typeface="Verdana" panose="020B0604030504040204" pitchFamily="34" charset="0"/>
                <a:cs typeface="Verdana" panose="020B0604030504040204" pitchFamily="34" charset="0"/>
              </a:rPr>
              <a:t>and</a:t>
            </a:r>
            <a:r>
              <a:rPr lang="en-US" sz="803" b="1" spc="-12" dirty="0">
                <a:latin typeface="+mn-lt"/>
                <a:ea typeface="Verdana" panose="020B0604030504040204" pitchFamily="34" charset="0"/>
                <a:cs typeface="Verdana" panose="020B0604030504040204" pitchFamily="34" charset="0"/>
              </a:rPr>
              <a:t> </a:t>
            </a:r>
            <a:r>
              <a:rPr lang="en-US" sz="803" b="1" spc="-3" dirty="0">
                <a:latin typeface="+mn-lt"/>
                <a:ea typeface="Verdana" panose="020B0604030504040204" pitchFamily="34" charset="0"/>
                <a:cs typeface="Verdana" panose="020B0604030504040204" pitchFamily="34" charset="0"/>
              </a:rPr>
              <a:t>Growth</a:t>
            </a:r>
            <a:r>
              <a:rPr lang="en-US" sz="803" b="1" spc="-12" dirty="0">
                <a:latin typeface="+mn-lt"/>
                <a:ea typeface="Verdana" panose="020B0604030504040204" pitchFamily="34" charset="0"/>
                <a:cs typeface="Verdana" panose="020B0604030504040204" pitchFamily="34" charset="0"/>
              </a:rPr>
              <a:t> </a:t>
            </a:r>
            <a:r>
              <a:rPr lang="en-US" sz="803" b="1" spc="-3" dirty="0">
                <a:latin typeface="+mn-lt"/>
                <a:ea typeface="Verdana" panose="020B0604030504040204" pitchFamily="34" charset="0"/>
                <a:cs typeface="Verdana" panose="020B0604030504040204" pitchFamily="34" charset="0"/>
              </a:rPr>
              <a:t>Goals</a:t>
            </a:r>
            <a:endParaRPr lang="en-US" sz="803" dirty="0">
              <a:latin typeface="+mn-lt"/>
              <a:ea typeface="Verdana" panose="020B0604030504040204" pitchFamily="34" charset="0"/>
              <a:cs typeface="Verdana" panose="020B0604030504040204" pitchFamily="34" charset="0"/>
            </a:endParaRPr>
          </a:p>
        </p:txBody>
      </p:sp>
      <p:sp>
        <p:nvSpPr>
          <p:cNvPr id="114" name="object 15">
            <a:extLst>
              <a:ext uri="{FF2B5EF4-FFF2-40B4-BE49-F238E27FC236}">
                <a16:creationId xmlns:a16="http://schemas.microsoft.com/office/drawing/2014/main" id="{B506749D-46D3-45E3-B212-2EC45A5DEF3F}"/>
              </a:ext>
            </a:extLst>
          </p:cNvPr>
          <p:cNvSpPr txBox="1"/>
          <p:nvPr userDrawn="1"/>
        </p:nvSpPr>
        <p:spPr>
          <a:xfrm>
            <a:off x="1363559" y="2054687"/>
            <a:ext cx="1028999" cy="68480"/>
          </a:xfrm>
          <a:prstGeom prst="rect">
            <a:avLst/>
          </a:prstGeom>
        </p:spPr>
        <p:txBody>
          <a:bodyPr vert="horz" wrap="square" lIns="0" tIns="0" rIns="0" bIns="0" rtlCol="0">
            <a:spAutoFit/>
          </a:bodyPr>
          <a:lstStyle/>
          <a:p>
            <a:pPr>
              <a:spcBef>
                <a:spcPts val="262"/>
              </a:spcBef>
            </a:pPr>
            <a:r>
              <a:rPr lang="en-US" sz="445" b="1" spc="3" dirty="0">
                <a:latin typeface="+mn-lt"/>
                <a:ea typeface="Verdana" panose="020B0604030504040204" pitchFamily="34" charset="0"/>
                <a:cs typeface="Verdana" panose="020B0604030504040204" pitchFamily="34" charset="0"/>
              </a:rPr>
              <a:t>MARKETING</a:t>
            </a:r>
            <a:r>
              <a:rPr lang="en-US" sz="445" b="1" spc="-19" dirty="0">
                <a:latin typeface="+mn-lt"/>
                <a:ea typeface="Verdana" panose="020B0604030504040204" pitchFamily="34" charset="0"/>
                <a:cs typeface="Verdana" panose="020B0604030504040204" pitchFamily="34" charset="0"/>
              </a:rPr>
              <a:t> </a:t>
            </a:r>
            <a:r>
              <a:rPr lang="en-US" sz="445" b="1" dirty="0">
                <a:latin typeface="+mn-lt"/>
                <a:ea typeface="Verdana" panose="020B0604030504040204" pitchFamily="34" charset="0"/>
                <a:cs typeface="Verdana" panose="020B0604030504040204" pitchFamily="34" charset="0"/>
              </a:rPr>
              <a:t>AND</a:t>
            </a:r>
            <a:r>
              <a:rPr lang="en-US" sz="445" b="1" spc="-19" dirty="0">
                <a:latin typeface="+mn-lt"/>
                <a:ea typeface="Verdana" panose="020B0604030504040204" pitchFamily="34" charset="0"/>
                <a:cs typeface="Verdana" panose="020B0604030504040204" pitchFamily="34" charset="0"/>
              </a:rPr>
              <a:t> </a:t>
            </a:r>
            <a:r>
              <a:rPr lang="en-US" sz="445" b="1" spc="3" dirty="0">
                <a:latin typeface="+mn-lt"/>
                <a:ea typeface="Verdana" panose="020B0604030504040204" pitchFamily="34" charset="0"/>
                <a:cs typeface="Verdana" panose="020B0604030504040204" pitchFamily="34" charset="0"/>
              </a:rPr>
              <a:t>ENROLLMENT</a:t>
            </a:r>
            <a:endParaRPr lang="en-US" sz="445" dirty="0">
              <a:latin typeface="+mn-lt"/>
              <a:ea typeface="Verdana" panose="020B0604030504040204" pitchFamily="34" charset="0"/>
              <a:cs typeface="Verdana" panose="020B0604030504040204" pitchFamily="34" charset="0"/>
            </a:endParaRPr>
          </a:p>
        </p:txBody>
      </p:sp>
      <p:sp>
        <p:nvSpPr>
          <p:cNvPr id="115" name="TextBox 114">
            <a:extLst>
              <a:ext uri="{FF2B5EF4-FFF2-40B4-BE49-F238E27FC236}">
                <a16:creationId xmlns:a16="http://schemas.microsoft.com/office/drawing/2014/main" id="{B6ED3D91-0BAE-4C4B-BD13-86F9A93C1FE4}"/>
              </a:ext>
            </a:extLst>
          </p:cNvPr>
          <p:cNvSpPr txBox="1"/>
          <p:nvPr userDrawn="1"/>
        </p:nvSpPr>
        <p:spPr bwMode="gray">
          <a:xfrm>
            <a:off x="283334" y="2615518"/>
            <a:ext cx="898642" cy="450893"/>
          </a:xfrm>
          <a:prstGeom prst="rect">
            <a:avLst/>
          </a:prstGeom>
          <a:noFill/>
        </p:spPr>
        <p:txBody>
          <a:bodyPr wrap="square" lIns="0" tIns="0" rIns="0" bIns="0" rtlCol="0">
            <a:spAutoFit/>
          </a:bodyPr>
          <a:lstStyle/>
          <a:p>
            <a:pPr>
              <a:lnSpc>
                <a:spcPts val="939"/>
              </a:lnSpc>
            </a:pPr>
            <a:r>
              <a:rPr lang="en-US" sz="679" dirty="0">
                <a:latin typeface="+mn-lt"/>
              </a:rPr>
              <a:t>Executive guidance rooted in research to support your strategic priorities</a:t>
            </a:r>
            <a:endParaRPr lang="en-US" sz="679" dirty="0">
              <a:latin typeface="+mn-lt"/>
              <a:ea typeface="Verdana" panose="020B0604030504040204" pitchFamily="34" charset="0"/>
              <a:cs typeface="Verdana" panose="020B0604030504040204" pitchFamily="34" charset="0"/>
            </a:endParaRPr>
          </a:p>
        </p:txBody>
      </p:sp>
      <p:sp>
        <p:nvSpPr>
          <p:cNvPr id="116" name="TextBox 115">
            <a:extLst>
              <a:ext uri="{FF2B5EF4-FFF2-40B4-BE49-F238E27FC236}">
                <a16:creationId xmlns:a16="http://schemas.microsoft.com/office/drawing/2014/main" id="{1142D47C-7243-4B44-BD41-4AEA364E8F11}"/>
              </a:ext>
            </a:extLst>
          </p:cNvPr>
          <p:cNvSpPr txBox="1"/>
          <p:nvPr userDrawn="1"/>
        </p:nvSpPr>
        <p:spPr bwMode="gray">
          <a:xfrm>
            <a:off x="283335" y="2175240"/>
            <a:ext cx="957029" cy="370679"/>
          </a:xfrm>
          <a:prstGeom prst="rect">
            <a:avLst/>
          </a:prstGeom>
          <a:noFill/>
        </p:spPr>
        <p:txBody>
          <a:bodyPr wrap="square" lIns="0" tIns="0" rIns="0" bIns="0" rtlCol="0">
            <a:spAutoFit/>
          </a:bodyPr>
          <a:lstStyle/>
          <a:p>
            <a:pPr>
              <a:spcBef>
                <a:spcPts val="309"/>
              </a:spcBef>
            </a:pPr>
            <a:r>
              <a:rPr lang="en-US" sz="803" b="1" spc="-6" dirty="0">
                <a:latin typeface="+mn-lt"/>
                <a:ea typeface="Verdana" panose="020B0604030504040204" pitchFamily="34" charset="0"/>
                <a:cs typeface="Verdana" panose="020B0604030504040204" pitchFamily="34" charset="0"/>
              </a:rPr>
              <a:t>Prepare </a:t>
            </a:r>
            <a:r>
              <a:rPr lang="en-US" sz="803" b="1" spc="-19" dirty="0">
                <a:latin typeface="+mn-lt"/>
                <a:ea typeface="Verdana" panose="020B0604030504040204" pitchFamily="34" charset="0"/>
                <a:cs typeface="Verdana" panose="020B0604030504040204" pitchFamily="34" charset="0"/>
              </a:rPr>
              <a:t>Your </a:t>
            </a:r>
            <a:r>
              <a:rPr lang="en-US" sz="803" b="1" spc="-15" dirty="0">
                <a:latin typeface="+mn-lt"/>
                <a:ea typeface="Verdana" panose="020B0604030504040204" pitchFamily="34" charset="0"/>
                <a:cs typeface="Verdana" panose="020B0604030504040204" pitchFamily="34" charset="0"/>
              </a:rPr>
              <a:t> </a:t>
            </a:r>
            <a:r>
              <a:rPr lang="en-US" sz="803" b="1" spc="-6" dirty="0">
                <a:latin typeface="+mn-lt"/>
                <a:ea typeface="Verdana" panose="020B0604030504040204" pitchFamily="34" charset="0"/>
                <a:cs typeface="Verdana" panose="020B0604030504040204" pitchFamily="34" charset="0"/>
              </a:rPr>
              <a:t>Institution for</a:t>
            </a:r>
            <a:r>
              <a:rPr lang="en-US" sz="803" b="1" spc="-25" dirty="0">
                <a:latin typeface="+mn-lt"/>
                <a:ea typeface="Verdana" panose="020B0604030504040204" pitchFamily="34" charset="0"/>
                <a:cs typeface="Verdana" panose="020B0604030504040204" pitchFamily="34" charset="0"/>
              </a:rPr>
              <a:t> </a:t>
            </a:r>
            <a:r>
              <a:rPr lang="en-US" sz="803" b="1" spc="-3" dirty="0">
                <a:latin typeface="+mn-lt"/>
                <a:ea typeface="Verdana" panose="020B0604030504040204" pitchFamily="34" charset="0"/>
                <a:cs typeface="Verdana" panose="020B0604030504040204" pitchFamily="34" charset="0"/>
              </a:rPr>
              <a:t>the</a:t>
            </a:r>
            <a:r>
              <a:rPr lang="en-US" sz="803" b="1" spc="-25" dirty="0">
                <a:latin typeface="+mn-lt"/>
                <a:ea typeface="Verdana" panose="020B0604030504040204" pitchFamily="34" charset="0"/>
                <a:cs typeface="Verdana" panose="020B0604030504040204" pitchFamily="34" charset="0"/>
              </a:rPr>
              <a:t> </a:t>
            </a:r>
            <a:r>
              <a:rPr lang="en-US" sz="803" b="1" spc="-9" dirty="0">
                <a:latin typeface="+mn-lt"/>
                <a:ea typeface="Verdana" panose="020B0604030504040204" pitchFamily="34" charset="0"/>
                <a:cs typeface="Verdana" panose="020B0604030504040204" pitchFamily="34" charset="0"/>
              </a:rPr>
              <a:t>Future</a:t>
            </a:r>
          </a:p>
        </p:txBody>
      </p:sp>
      <p:sp>
        <p:nvSpPr>
          <p:cNvPr id="117" name="object 16">
            <a:extLst>
              <a:ext uri="{FF2B5EF4-FFF2-40B4-BE49-F238E27FC236}">
                <a16:creationId xmlns:a16="http://schemas.microsoft.com/office/drawing/2014/main" id="{1B27DDBE-2A2F-4F67-84F4-343E3D437BEB}"/>
              </a:ext>
            </a:extLst>
          </p:cNvPr>
          <p:cNvSpPr txBox="1"/>
          <p:nvPr userDrawn="1"/>
        </p:nvSpPr>
        <p:spPr>
          <a:xfrm>
            <a:off x="283335" y="2054687"/>
            <a:ext cx="968639" cy="68480"/>
          </a:xfrm>
          <a:prstGeom prst="rect">
            <a:avLst/>
          </a:prstGeom>
        </p:spPr>
        <p:txBody>
          <a:bodyPr vert="horz" wrap="square" lIns="0" tIns="0" rIns="0" bIns="0" rtlCol="0">
            <a:spAutoFit/>
          </a:bodyPr>
          <a:lstStyle/>
          <a:p>
            <a:pPr>
              <a:spcBef>
                <a:spcPts val="262"/>
              </a:spcBef>
            </a:pPr>
            <a:r>
              <a:rPr sz="445" b="1" spc="3" dirty="0">
                <a:latin typeface="+mn-lt"/>
                <a:ea typeface="Verdana" panose="020B0604030504040204" pitchFamily="34" charset="0"/>
                <a:cs typeface="Verdana" panose="020B0604030504040204" pitchFamily="34" charset="0"/>
              </a:rPr>
              <a:t>INSTITUTIONAL</a:t>
            </a:r>
            <a:r>
              <a:rPr sz="445" b="1" spc="-28" dirty="0">
                <a:latin typeface="+mn-lt"/>
                <a:ea typeface="Verdana" panose="020B0604030504040204" pitchFamily="34" charset="0"/>
                <a:cs typeface="Verdana" panose="020B0604030504040204" pitchFamily="34" charset="0"/>
              </a:rPr>
              <a:t> </a:t>
            </a:r>
            <a:r>
              <a:rPr sz="445" b="1" dirty="0">
                <a:latin typeface="+mn-lt"/>
                <a:ea typeface="Verdana" panose="020B0604030504040204" pitchFamily="34" charset="0"/>
                <a:cs typeface="Verdana" panose="020B0604030504040204" pitchFamily="34" charset="0"/>
              </a:rPr>
              <a:t>STRATEGY</a:t>
            </a:r>
            <a:endParaRPr sz="445" dirty="0">
              <a:latin typeface="+mn-lt"/>
              <a:ea typeface="Verdana" panose="020B0604030504040204" pitchFamily="34" charset="0"/>
              <a:cs typeface="Verdana" panose="020B0604030504040204" pitchFamily="34" charset="0"/>
            </a:endParaRPr>
          </a:p>
        </p:txBody>
      </p:sp>
      <p:sp>
        <p:nvSpPr>
          <p:cNvPr id="118" name="Your imperatives...">
            <a:extLst>
              <a:ext uri="{FF2B5EF4-FFF2-40B4-BE49-F238E27FC236}">
                <a16:creationId xmlns:a16="http://schemas.microsoft.com/office/drawing/2014/main" id="{B1CB7799-2073-4A90-A066-100DE8779392}"/>
              </a:ext>
            </a:extLst>
          </p:cNvPr>
          <p:cNvSpPr txBox="1"/>
          <p:nvPr userDrawn="1"/>
        </p:nvSpPr>
        <p:spPr bwMode="gray">
          <a:xfrm>
            <a:off x="2213917" y="1701167"/>
            <a:ext cx="1972966" cy="133113"/>
          </a:xfrm>
          <a:prstGeom prst="rect">
            <a:avLst/>
          </a:prstGeom>
          <a:noFill/>
        </p:spPr>
        <p:txBody>
          <a:bodyPr wrap="square" lIns="0" tIns="0" rIns="0" bIns="0" rtlCol="0">
            <a:spAutoFit/>
          </a:bodyPr>
          <a:lstStyle/>
          <a:p>
            <a:pPr algn="ctr">
              <a:spcBef>
                <a:spcPts val="309"/>
              </a:spcBef>
            </a:pPr>
            <a:r>
              <a:rPr lang="en-US" sz="865" b="1" dirty="0">
                <a:latin typeface="Rockwell" panose="02060603020205020403" pitchFamily="18" charset="77"/>
              </a:rPr>
              <a:t>Your Imperatives Determine Ours</a:t>
            </a:r>
          </a:p>
        </p:txBody>
      </p:sp>
      <p:sp>
        <p:nvSpPr>
          <p:cNvPr id="119" name="Page title">
            <a:extLst>
              <a:ext uri="{FF2B5EF4-FFF2-40B4-BE49-F238E27FC236}">
                <a16:creationId xmlns:a16="http://schemas.microsoft.com/office/drawing/2014/main" id="{34ACEABE-38B6-4A91-ADBB-9B5BFBB23E45}"/>
              </a:ext>
            </a:extLst>
          </p:cNvPr>
          <p:cNvSpPr/>
          <p:nvPr userDrawn="1"/>
        </p:nvSpPr>
        <p:spPr>
          <a:xfrm>
            <a:off x="3023324" y="176949"/>
            <a:ext cx="3106271" cy="430887"/>
          </a:xfrm>
          <a:prstGeom prst="rect">
            <a:avLst/>
          </a:prstGeom>
        </p:spPr>
        <p:txBody>
          <a:bodyPr lIns="0" tIns="0" rIns="0" bIns="0">
            <a:spAutoFit/>
          </a:bodyPr>
          <a:lstStyle/>
          <a:p>
            <a:pPr algn="r"/>
            <a:r>
              <a:rPr lang="en-US" sz="1400" spc="-6" dirty="0">
                <a:latin typeface="Rockwell" panose="02060603020205020403" pitchFamily="18" charset="77"/>
              </a:rPr>
              <a:t>Education’s</a:t>
            </a:r>
            <a:r>
              <a:rPr lang="en-US" sz="1400" spc="-3" dirty="0">
                <a:latin typeface="Rockwell" panose="02060603020205020403" pitchFamily="18" charset="77"/>
              </a:rPr>
              <a:t> Trusted Partner </a:t>
            </a:r>
            <a:r>
              <a:rPr lang="en-US" sz="1400" dirty="0">
                <a:latin typeface="Rockwell" panose="02060603020205020403" pitchFamily="18" charset="77"/>
              </a:rPr>
              <a:t>to </a:t>
            </a:r>
            <a:r>
              <a:rPr lang="en-US" sz="1400" spc="3" dirty="0">
                <a:latin typeface="Rockwell" panose="02060603020205020403" pitchFamily="18" charset="77"/>
              </a:rPr>
              <a:t> </a:t>
            </a:r>
            <a:br>
              <a:rPr lang="en-US" sz="1400" spc="3" dirty="0">
                <a:latin typeface="Rockwell" panose="02060603020205020403" pitchFamily="18" charset="77"/>
              </a:rPr>
            </a:br>
            <a:r>
              <a:rPr lang="en-US" sz="1400" spc="-9" dirty="0">
                <a:latin typeface="Rockwell" panose="02060603020205020403" pitchFamily="18" charset="77"/>
              </a:rPr>
              <a:t>Help</a:t>
            </a:r>
            <a:r>
              <a:rPr lang="en-US" sz="1400" spc="-12" dirty="0">
                <a:latin typeface="Rockwell" panose="02060603020205020403" pitchFamily="18" charset="77"/>
              </a:rPr>
              <a:t> </a:t>
            </a:r>
            <a:r>
              <a:rPr lang="en-US" sz="1400" dirty="0">
                <a:latin typeface="Rockwell" panose="02060603020205020403" pitchFamily="18" charset="77"/>
              </a:rPr>
              <a:t>Schools</a:t>
            </a:r>
            <a:r>
              <a:rPr lang="en-US" sz="1400" spc="-9" dirty="0">
                <a:latin typeface="Rockwell" panose="02060603020205020403" pitchFamily="18" charset="77"/>
              </a:rPr>
              <a:t> </a:t>
            </a:r>
            <a:r>
              <a:rPr lang="en-US" sz="1400" dirty="0">
                <a:latin typeface="Rockwell" panose="02060603020205020403" pitchFamily="18" charset="77"/>
              </a:rPr>
              <a:t>and</a:t>
            </a:r>
            <a:r>
              <a:rPr lang="en-US" sz="1400" spc="-9" dirty="0">
                <a:latin typeface="Rockwell" panose="02060603020205020403" pitchFamily="18" charset="77"/>
              </a:rPr>
              <a:t> </a:t>
            </a:r>
            <a:r>
              <a:rPr lang="en-US" sz="1400" spc="-3" dirty="0">
                <a:latin typeface="Rockwell" panose="02060603020205020403" pitchFamily="18" charset="77"/>
              </a:rPr>
              <a:t>Students</a:t>
            </a:r>
            <a:r>
              <a:rPr lang="en-US" sz="1400" spc="-9" dirty="0">
                <a:latin typeface="Rockwell" panose="02060603020205020403" pitchFamily="18" charset="77"/>
              </a:rPr>
              <a:t> </a:t>
            </a:r>
            <a:r>
              <a:rPr lang="en-US" sz="1400" spc="-3" dirty="0">
                <a:latin typeface="Rockwell" panose="02060603020205020403" pitchFamily="18" charset="77"/>
              </a:rPr>
              <a:t>Thrive</a:t>
            </a:r>
            <a:endParaRPr lang="en-US" sz="1400" dirty="0"/>
          </a:p>
        </p:txBody>
      </p:sp>
      <p:pic>
        <p:nvPicPr>
          <p:cNvPr id="120" name="EAB logo" descr="EAB">
            <a:extLst>
              <a:ext uri="{FF2B5EF4-FFF2-40B4-BE49-F238E27FC236}">
                <a16:creationId xmlns:a16="http://schemas.microsoft.com/office/drawing/2014/main" id="{360E30BC-1166-45AB-926E-418B0B8B9235}"/>
              </a:ext>
              <a:ext uri="{C183D7F6-B498-43B3-948B-1728B52AA6E4}">
                <adec:decorative xmlns:adec="http://schemas.microsoft.com/office/drawing/2017/decorative" val="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285040" y="165540"/>
            <a:ext cx="1041073" cy="453704"/>
          </a:xfrm>
          <a:prstGeom prst="rect">
            <a:avLst/>
          </a:prstGeom>
          <a:noFill/>
          <a:ln>
            <a:noFill/>
          </a:ln>
        </p:spPr>
      </p:pic>
    </p:spTree>
    <p:custDataLst>
      <p:tags r:id="rId1"/>
    </p:custDataLst>
    <p:extLst>
      <p:ext uri="{BB962C8B-B14F-4D97-AF65-F5344CB8AC3E}">
        <p14:creationId xmlns:p14="http://schemas.microsoft.com/office/powerpoint/2010/main" val="160528261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p:bg bwMode="gray">
      <p:bgPr>
        <a:solidFill>
          <a:schemeClr val="accent5"/>
        </a:solidFill>
        <a:effectLst/>
      </p:bgPr>
    </p:bg>
    <p:spTree>
      <p:nvGrpSpPr>
        <p:cNvPr id="1" name=""/>
        <p:cNvGrpSpPr/>
        <p:nvPr/>
      </p:nvGrpSpPr>
      <p:grpSpPr>
        <a:xfrm>
          <a:off x="0" y="0"/>
          <a:ext cx="0" cy="0"/>
          <a:chOff x="0" y="0"/>
          <a:chExt cx="0" cy="0"/>
        </a:xfrm>
      </p:grpSpPr>
      <p:sp>
        <p:nvSpPr>
          <p:cNvPr id="11" name="Roadmap tab - decorative">
            <a:extLst>
              <a:ext uri="{C183D7F6-B498-43B3-948B-1728B52AA6E4}">
                <adec:decorative xmlns:adec="http://schemas.microsoft.com/office/drawing/2017/decorative" val="1"/>
              </a:ext>
            </a:extLst>
          </p:cNvPr>
          <p:cNvSpPr/>
          <p:nvPr userDrawn="1"/>
        </p:nvSpPr>
        <p:spPr bwMode="gray">
          <a:xfrm rot="10800000">
            <a:off x="5015828" y="1"/>
            <a:ext cx="843487" cy="296918"/>
          </a:xfrm>
          <a:prstGeom prst="round2SameRect">
            <a:avLst>
              <a:gd name="adj1" fmla="val 27409"/>
              <a:gd name="adj2" fmla="val 0"/>
            </a:avLst>
          </a:prstGeom>
          <a:solidFill>
            <a:schemeClr val="tx2"/>
          </a:solid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en-US" sz="1000" dirty="0"/>
          </a:p>
        </p:txBody>
      </p:sp>
      <p:sp>
        <p:nvSpPr>
          <p:cNvPr id="27" name="Roadmap tab text"/>
          <p:cNvSpPr txBox="1"/>
          <p:nvPr userDrawn="1"/>
        </p:nvSpPr>
        <p:spPr bwMode="gray">
          <a:xfrm>
            <a:off x="5015829" y="85851"/>
            <a:ext cx="843487" cy="153888"/>
          </a:xfrm>
          <a:prstGeom prst="rect">
            <a:avLst/>
          </a:prstGeom>
          <a:noFill/>
        </p:spPr>
        <p:txBody>
          <a:bodyPr wrap="square" lIns="0" tIns="0" rIns="0" bIns="0" rtlCol="0">
            <a:spAutoFit/>
          </a:bodyPr>
          <a:lstStyle/>
          <a:p>
            <a:pPr algn="ctr">
              <a:spcBef>
                <a:spcPts val="500"/>
              </a:spcBef>
            </a:pPr>
            <a:r>
              <a:rPr lang="en-US" sz="1000" b="0" cap="all" spc="0" baseline="0" dirty="0">
                <a:solidFill>
                  <a:schemeClr val="bg1"/>
                </a:solidFill>
                <a:latin typeface="+mn-lt"/>
              </a:rPr>
              <a:t>Roadmap</a:t>
            </a:r>
          </a:p>
        </p:txBody>
      </p:sp>
      <p:sp>
        <p:nvSpPr>
          <p:cNvPr id="18" name="#1 number"/>
          <p:cNvSpPr>
            <a:spLocks noGrp="1"/>
          </p:cNvSpPr>
          <p:nvPr>
            <p:ph type="title" hasCustomPrompt="1"/>
          </p:nvPr>
        </p:nvSpPr>
        <p:spPr bwMode="gray">
          <a:xfrm>
            <a:off x="863781" y="1123710"/>
            <a:ext cx="274320" cy="274320"/>
          </a:xfrm>
          <a:prstGeom prst="ellipse">
            <a:avLst/>
          </a:prstGeom>
          <a:solidFill>
            <a:schemeClr val="accent6"/>
          </a:solidFill>
        </p:spPr>
        <p:txBody>
          <a:bodyPr wrap="none" anchor="ctr" anchorCtr="1">
            <a:noAutofit/>
          </a:bodyPr>
          <a:lstStyle>
            <a:lvl1pPr>
              <a:defRPr>
                <a:solidFill>
                  <a:schemeClr val="bg1"/>
                </a:solidFill>
              </a:defRPr>
            </a:lvl1pPr>
          </a:lstStyle>
          <a:p>
            <a:r>
              <a:rPr lang="en-US" dirty="0"/>
              <a:t>#</a:t>
            </a:r>
          </a:p>
        </p:txBody>
      </p:sp>
      <p:sp>
        <p:nvSpPr>
          <p:cNvPr id="32" name="#1 title"/>
          <p:cNvSpPr>
            <a:spLocks noGrp="1"/>
          </p:cNvSpPr>
          <p:nvPr>
            <p:ph type="body" sz="quarter" idx="13" hasCustomPrompt="1"/>
          </p:nvPr>
        </p:nvSpPr>
        <p:spPr bwMode="gray">
          <a:xfrm>
            <a:off x="1363152" y="1130780"/>
            <a:ext cx="3749040" cy="246221"/>
          </a:xfrm>
        </p:spPr>
        <p:txBody>
          <a:bodyPr anchor="ctr" anchorCtr="0"/>
          <a:lstStyle>
            <a:lvl1pPr marL="0" indent="0">
              <a:spcBef>
                <a:spcPts val="0"/>
              </a:spcBef>
              <a:buNone/>
              <a:defRPr sz="1600" b="0" baseline="0">
                <a:solidFill>
                  <a:schemeClr val="bg1"/>
                </a:solidFill>
                <a:latin typeface="+mj-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Rockwell 14pt, Title Case</a:t>
            </a:r>
          </a:p>
        </p:txBody>
      </p:sp>
      <p:sp>
        <p:nvSpPr>
          <p:cNvPr id="20" name="#2 number"/>
          <p:cNvSpPr>
            <a:spLocks noGrp="1"/>
          </p:cNvSpPr>
          <p:nvPr>
            <p:ph type="body" sz="quarter" idx="17" hasCustomPrompt="1"/>
          </p:nvPr>
        </p:nvSpPr>
        <p:spPr bwMode="gray">
          <a:xfrm>
            <a:off x="863781" y="1703081"/>
            <a:ext cx="274320" cy="276999"/>
          </a:xfrm>
          <a:prstGeom prst="ellipse">
            <a:avLst/>
          </a:prstGeom>
          <a:solidFill>
            <a:schemeClr val="accent6"/>
          </a:solidFill>
        </p:spPr>
        <p:txBody>
          <a:bodyPr wrap="none" anchor="ctr" anchorCtr="1">
            <a:noAutofit/>
          </a:bodyPr>
          <a:lstStyle>
            <a:lvl1pPr marL="0" indent="0">
              <a:buNone/>
              <a:defRPr sz="1800">
                <a:solidFill>
                  <a:schemeClr val="bg1"/>
                </a:solidFill>
                <a:latin typeface="+mj-lt"/>
              </a:defRPr>
            </a:lvl1pPr>
          </a:lstStyle>
          <a:p>
            <a:pPr lvl="0"/>
            <a:r>
              <a:rPr lang="en-US" dirty="0"/>
              <a:t>#</a:t>
            </a:r>
          </a:p>
        </p:txBody>
      </p:sp>
      <p:sp>
        <p:nvSpPr>
          <p:cNvPr id="39" name="#2 title"/>
          <p:cNvSpPr>
            <a:spLocks noGrp="1"/>
          </p:cNvSpPr>
          <p:nvPr>
            <p:ph type="body" sz="quarter" idx="18" hasCustomPrompt="1"/>
          </p:nvPr>
        </p:nvSpPr>
        <p:spPr bwMode="gray">
          <a:xfrm>
            <a:off x="1363152" y="1772331"/>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40" name="#3 number"/>
          <p:cNvSpPr>
            <a:spLocks noGrp="1"/>
          </p:cNvSpPr>
          <p:nvPr>
            <p:ph type="body" sz="quarter" idx="19" hasCustomPrompt="1"/>
          </p:nvPr>
        </p:nvSpPr>
        <p:spPr bwMode="gray">
          <a:xfrm>
            <a:off x="863781" y="2285131"/>
            <a:ext cx="274320" cy="276999"/>
          </a:xfrm>
          <a:prstGeom prst="ellipse">
            <a:avLst/>
          </a:prstGeom>
          <a:solidFill>
            <a:schemeClr val="accent6"/>
          </a:solidFill>
        </p:spPr>
        <p:txBody>
          <a:bodyPr wrap="none" anchor="ctr" anchorCtr="1">
            <a:noAutofit/>
          </a:bodyPr>
          <a:lstStyle>
            <a:lvl1pPr marL="0" indent="0">
              <a:buNone/>
              <a:defRPr sz="1800">
                <a:solidFill>
                  <a:schemeClr val="bg1"/>
                </a:solidFill>
                <a:latin typeface="+mj-lt"/>
              </a:defRPr>
            </a:lvl1pPr>
          </a:lstStyle>
          <a:p>
            <a:pPr lvl="0"/>
            <a:r>
              <a:rPr lang="en-US" dirty="0"/>
              <a:t>#</a:t>
            </a:r>
          </a:p>
        </p:txBody>
      </p:sp>
      <p:sp>
        <p:nvSpPr>
          <p:cNvPr id="41" name="#3 title"/>
          <p:cNvSpPr>
            <a:spLocks noGrp="1"/>
          </p:cNvSpPr>
          <p:nvPr>
            <p:ph type="body" sz="quarter" idx="20" hasCustomPrompt="1"/>
          </p:nvPr>
        </p:nvSpPr>
        <p:spPr bwMode="gray">
          <a:xfrm>
            <a:off x="1363152" y="2354381"/>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42" name="#4 number"/>
          <p:cNvSpPr>
            <a:spLocks noGrp="1"/>
          </p:cNvSpPr>
          <p:nvPr>
            <p:ph type="body" sz="quarter" idx="21" hasCustomPrompt="1"/>
          </p:nvPr>
        </p:nvSpPr>
        <p:spPr bwMode="gray">
          <a:xfrm>
            <a:off x="863781" y="2867181"/>
            <a:ext cx="274320" cy="276999"/>
          </a:xfrm>
          <a:prstGeom prst="ellipse">
            <a:avLst/>
          </a:prstGeom>
          <a:solidFill>
            <a:schemeClr val="accent6"/>
          </a:solidFill>
        </p:spPr>
        <p:txBody>
          <a:bodyPr wrap="none" anchor="ctr" anchorCtr="1">
            <a:noAutofit/>
          </a:bodyPr>
          <a:lstStyle>
            <a:lvl1pPr marL="0" indent="0">
              <a:buNone/>
              <a:defRPr sz="1800">
                <a:solidFill>
                  <a:schemeClr val="bg1"/>
                </a:solidFill>
                <a:latin typeface="+mj-lt"/>
              </a:defRPr>
            </a:lvl1pPr>
          </a:lstStyle>
          <a:p>
            <a:pPr lvl="0"/>
            <a:r>
              <a:rPr lang="en-US" dirty="0"/>
              <a:t>#</a:t>
            </a:r>
          </a:p>
        </p:txBody>
      </p:sp>
      <p:sp>
        <p:nvSpPr>
          <p:cNvPr id="43" name="#4 title"/>
          <p:cNvSpPr>
            <a:spLocks noGrp="1"/>
          </p:cNvSpPr>
          <p:nvPr>
            <p:ph type="body" sz="quarter" idx="22" hasCustomPrompt="1"/>
          </p:nvPr>
        </p:nvSpPr>
        <p:spPr bwMode="gray">
          <a:xfrm>
            <a:off x="1363152" y="2936431"/>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44" name="#5 number"/>
          <p:cNvSpPr>
            <a:spLocks noGrp="1"/>
          </p:cNvSpPr>
          <p:nvPr>
            <p:ph type="body" sz="quarter" idx="23" hasCustomPrompt="1"/>
          </p:nvPr>
        </p:nvSpPr>
        <p:spPr bwMode="gray">
          <a:xfrm>
            <a:off x="863781" y="3449230"/>
            <a:ext cx="274320" cy="276999"/>
          </a:xfrm>
          <a:prstGeom prst="ellipse">
            <a:avLst/>
          </a:prstGeom>
          <a:solidFill>
            <a:schemeClr val="accent6"/>
          </a:solidFill>
        </p:spPr>
        <p:txBody>
          <a:bodyPr wrap="none" anchor="ctr" anchorCtr="1">
            <a:noAutofit/>
          </a:bodyPr>
          <a:lstStyle>
            <a:lvl1pPr marL="0" indent="0">
              <a:buNone/>
              <a:defRPr sz="1800">
                <a:solidFill>
                  <a:schemeClr val="bg1"/>
                </a:solidFill>
                <a:latin typeface="+mj-lt"/>
              </a:defRPr>
            </a:lvl1pPr>
          </a:lstStyle>
          <a:p>
            <a:pPr lvl="0"/>
            <a:r>
              <a:rPr lang="en-US" dirty="0"/>
              <a:t>#</a:t>
            </a:r>
          </a:p>
        </p:txBody>
      </p:sp>
      <p:sp>
        <p:nvSpPr>
          <p:cNvPr id="45" name="#5 title"/>
          <p:cNvSpPr>
            <a:spLocks noGrp="1"/>
          </p:cNvSpPr>
          <p:nvPr>
            <p:ph type="body" sz="quarter" idx="24" hasCustomPrompt="1"/>
          </p:nvPr>
        </p:nvSpPr>
        <p:spPr bwMode="gray">
          <a:xfrm>
            <a:off x="1363152" y="3518480"/>
            <a:ext cx="3749040" cy="138499"/>
          </a:xfrm>
        </p:spPr>
        <p:txBody>
          <a:bodyPr anchor="ctr" anchorCtr="0"/>
          <a:lstStyle>
            <a:lvl1pPr marL="0" indent="0">
              <a:spcBef>
                <a:spcPts val="0"/>
              </a:spcBef>
              <a:buNone/>
              <a:defRPr sz="900">
                <a:solidFill>
                  <a:schemeClr val="bg1"/>
                </a:solidFill>
                <a:latin typeface="+mn-lt"/>
              </a:defRPr>
            </a:lvl1pPr>
            <a:lvl2pPr marL="114300" indent="0">
              <a:buNone/>
              <a:defRPr>
                <a:solidFill>
                  <a:schemeClr val="accent1"/>
                </a:solidFill>
              </a:defRPr>
            </a:lvl2pPr>
            <a:lvl3pPr marL="228600" indent="0">
              <a:buNone/>
              <a:defRPr>
                <a:solidFill>
                  <a:schemeClr val="accent1"/>
                </a:solidFill>
              </a:defRPr>
            </a:lvl3pPr>
            <a:lvl4pPr marL="342900" indent="0">
              <a:buNone/>
              <a:defRPr>
                <a:solidFill>
                  <a:schemeClr val="accent1"/>
                </a:solidFill>
              </a:defRPr>
            </a:lvl4pPr>
            <a:lvl5pPr marL="457200" indent="0">
              <a:buNone/>
              <a:defRPr>
                <a:solidFill>
                  <a:schemeClr val="accent1"/>
                </a:solidFill>
              </a:defRPr>
            </a:lvl5pPr>
          </a:lstStyle>
          <a:p>
            <a:pPr lvl="0"/>
            <a:r>
              <a:rPr lang="en-US" dirty="0"/>
              <a:t>Section Title – Verdana 9pt Regular, Accent 1, Title Case</a:t>
            </a:r>
          </a:p>
        </p:txBody>
      </p:sp>
      <p:sp>
        <p:nvSpPr>
          <p:cNvPr id="19" name="Green box directions - decorative">
            <a:extLst>
              <a:ext uri="{C183D7F6-B498-43B3-948B-1728B52AA6E4}">
                <adec:decorative xmlns:adec="http://schemas.microsoft.com/office/drawing/2017/decorative" val="1"/>
              </a:ext>
            </a:extLst>
          </p:cNvPr>
          <p:cNvSpPr txBox="1">
            <a:spLocks/>
          </p:cNvSpPr>
          <p:nvPr userDrawn="1"/>
        </p:nvSpPr>
        <p:spPr bwMode="gray">
          <a:xfrm>
            <a:off x="6469576" y="0"/>
            <a:ext cx="1426069" cy="4296048"/>
          </a:xfrm>
          <a:prstGeom prst="rect">
            <a:avLst/>
          </a:prstGeom>
          <a:solidFill>
            <a:srgbClr val="009900"/>
          </a:solidFill>
        </p:spPr>
        <p:txBody>
          <a:bodyPr vert="horz" wrap="square" lIns="64008" tIns="45720" rIns="64008" bIns="45720" rtlCol="0">
            <a:spAutoFit/>
          </a:bodyPr>
          <a:lstStyle>
            <a:lvl1pPr marL="0" indent="0" algn="l" defTabSz="640080" rtl="0" eaLnBrk="1" latinLnBrk="0" hangingPunct="1">
              <a:spcBef>
                <a:spcPts val="500"/>
              </a:spcBef>
              <a:buFontTx/>
              <a:buNone/>
              <a:defRPr sz="1000" kern="1200" baseline="0">
                <a:solidFill>
                  <a:schemeClr val="tx1"/>
                </a:solidFill>
                <a:latin typeface="+mn-lt"/>
                <a:ea typeface="+mn-ea"/>
                <a:cs typeface="+mn-cs"/>
              </a:defRPr>
            </a:lvl1pPr>
            <a:lvl2pPr marL="2286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72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6858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6pPr>
            <a:lvl7pPr marL="8001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7pPr>
            <a:lvl8pPr marL="9144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8pPr>
            <a:lvl9pPr marL="10287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9pPr>
          </a:lstStyle>
          <a:p>
            <a:r>
              <a:rPr lang="en-US" sz="1000" b="1" dirty="0">
                <a:solidFill>
                  <a:schemeClr val="bg1"/>
                </a:solidFill>
                <a:latin typeface="Arial" panose="020B0604020202020204" pitchFamily="34" charset="0"/>
                <a:cs typeface="Arial" panose="020B0604020202020204" pitchFamily="34" charset="0"/>
              </a:rPr>
              <a:t>How to Use this</a:t>
            </a:r>
            <a:br>
              <a:rPr lang="en-US" sz="1000" b="1" dirty="0">
                <a:solidFill>
                  <a:schemeClr val="bg1"/>
                </a:solidFill>
                <a:latin typeface="Arial" panose="020B0604020202020204" pitchFamily="34" charset="0"/>
                <a:cs typeface="Arial" panose="020B0604020202020204" pitchFamily="34" charset="0"/>
              </a:rPr>
            </a:br>
            <a:r>
              <a:rPr lang="en-US" sz="1000" b="1" dirty="0">
                <a:solidFill>
                  <a:schemeClr val="bg1"/>
                </a:solidFill>
                <a:latin typeface="Arial" panose="020B0604020202020204" pitchFamily="34" charset="0"/>
                <a:cs typeface="Arial" panose="020B0604020202020204" pitchFamily="34" charset="0"/>
              </a:rPr>
              <a:t>Editable Road Map</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Determine how many sections are needed.</a:t>
            </a:r>
          </a:p>
          <a:p>
            <a:pPr marL="168275" lvl="1" indent="0">
              <a:buNone/>
            </a:pPr>
            <a:r>
              <a:rPr lang="en-US" sz="800" dirty="0">
                <a:solidFill>
                  <a:schemeClr val="bg1"/>
                </a:solidFill>
                <a:latin typeface="Arial" panose="020B0604020202020204" pitchFamily="34" charset="0"/>
                <a:cs typeface="Arial" panose="020B0604020202020204" pitchFamily="34" charset="0"/>
              </a:rPr>
              <a:t>If rows aren’t needed delete from the bottom (for accessibility purposes). Select all rows and move down to visually align on slide. </a:t>
            </a:r>
          </a:p>
          <a:p>
            <a:pPr marL="168275" lvl="1" indent="0">
              <a:buNone/>
            </a:pPr>
            <a:r>
              <a:rPr lang="en-US" sz="800" dirty="0">
                <a:solidFill>
                  <a:schemeClr val="bg1"/>
                </a:solidFill>
                <a:latin typeface="Arial" panose="020B0604020202020204" pitchFamily="34" charset="0"/>
                <a:cs typeface="Arial" panose="020B0604020202020204" pitchFamily="34" charset="0"/>
              </a:rPr>
              <a:t>If more rows are needed copy and paste rows to the bottom (for accessibility purposes). Distribute and align as necessary. </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Change the first section title to Verdana</a:t>
            </a:r>
            <a:r>
              <a:rPr lang="en-US" sz="800" baseline="0" dirty="0">
                <a:solidFill>
                  <a:schemeClr val="bg1"/>
                </a:solidFill>
                <a:latin typeface="Arial" panose="020B0604020202020204" pitchFamily="34" charset="0"/>
                <a:cs typeface="Arial" panose="020B0604020202020204" pitchFamily="34" charset="0"/>
              </a:rPr>
              <a:t> 9</a:t>
            </a:r>
            <a:r>
              <a:rPr lang="en-US" sz="800" dirty="0">
                <a:solidFill>
                  <a:schemeClr val="bg1"/>
                </a:solidFill>
                <a:latin typeface="Arial" panose="020B0604020202020204" pitchFamily="34" charset="0"/>
                <a:cs typeface="Arial" panose="020B0604020202020204" pitchFamily="34" charset="0"/>
              </a:rPr>
              <a:t>pt Regular, so all the titles are the exact same</a:t>
            </a:r>
            <a:br>
              <a:rPr lang="en-US" sz="800" dirty="0">
                <a:solidFill>
                  <a:schemeClr val="bg1"/>
                </a:solidFill>
                <a:latin typeface="Arial" panose="020B0604020202020204" pitchFamily="34" charset="0"/>
                <a:cs typeface="Arial" panose="020B0604020202020204" pitchFamily="34" charset="0"/>
              </a:rPr>
            </a:br>
            <a:r>
              <a:rPr lang="en-US" sz="800" dirty="0">
                <a:solidFill>
                  <a:schemeClr val="bg1"/>
                </a:solidFill>
                <a:latin typeface="Arial" panose="020B0604020202020204" pitchFamily="34" charset="0"/>
                <a:cs typeface="Arial" panose="020B0604020202020204" pitchFamily="34" charset="0"/>
              </a:rPr>
              <a:t>font style.</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Type in #’s and section titles for all levels.</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Duplicate the slide so you have a slide for each section.</a:t>
            </a:r>
          </a:p>
          <a:p>
            <a:pPr marL="169863" indent="-169863">
              <a:buFont typeface="+mj-lt"/>
              <a:buAutoNum type="arabicPeriod"/>
            </a:pPr>
            <a:r>
              <a:rPr lang="en-US" sz="800" dirty="0">
                <a:solidFill>
                  <a:schemeClr val="bg1"/>
                </a:solidFill>
                <a:latin typeface="Arial" panose="020B0604020202020204" pitchFamily="34" charset="0"/>
                <a:cs typeface="Arial" panose="020B0604020202020204" pitchFamily="34" charset="0"/>
              </a:rPr>
              <a:t>On each slide, change the highlighted section title to Rockwell 14pt Regular.</a:t>
            </a:r>
          </a:p>
        </p:txBody>
      </p:sp>
      <p:sp>
        <p:nvSpPr>
          <p:cNvPr id="47"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2582425629"/>
      </p:ext>
    </p:extLst>
  </p:cSld>
  <p:clrMapOvr>
    <a:masterClrMapping/>
  </p:clrMapOvr>
  <p:extLst>
    <p:ext uri="{DCECCB84-F9BA-43D5-87BE-67443E8EF086}">
      <p15:sldGuideLst xmlns:p15="http://schemas.microsoft.com/office/powerpoint/2012/main">
        <p15:guide id="1" pos="8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bg bwMode="gray">
      <p:bgPr>
        <a:solidFill>
          <a:schemeClr val="accent5"/>
        </a:solidFill>
        <a:effectLst/>
      </p:bgPr>
    </p:bg>
    <p:spTree>
      <p:nvGrpSpPr>
        <p:cNvPr id="1" name=""/>
        <p:cNvGrpSpPr/>
        <p:nvPr/>
      </p:nvGrpSpPr>
      <p:grpSpPr>
        <a:xfrm>
          <a:off x="0" y="0"/>
          <a:ext cx="0" cy="0"/>
          <a:chOff x="0" y="0"/>
          <a:chExt cx="0" cy="0"/>
        </a:xfrm>
      </p:grpSpPr>
      <p:pic>
        <p:nvPicPr>
          <p:cNvPr id="5" name="Picture 4" descr="Shape&#10;&#10;Description automatically generated">
            <a:extLst>
              <a:ext uri="{FF2B5EF4-FFF2-40B4-BE49-F238E27FC236}">
                <a16:creationId xmlns:a16="http://schemas.microsoft.com/office/drawing/2014/main" id="{936D79D5-6648-40F9-8551-F1BD4CB15949}"/>
              </a:ext>
            </a:extLst>
          </p:cNvPr>
          <p:cNvPicPr>
            <a:picLocks noChangeAspect="1"/>
          </p:cNvPicPr>
          <p:nvPr userDrawn="1"/>
        </p:nvPicPr>
        <p:blipFill>
          <a:blip r:embed="rId3"/>
          <a:stretch>
            <a:fillRect/>
          </a:stretch>
        </p:blipFill>
        <p:spPr>
          <a:xfrm>
            <a:off x="508" y="0"/>
            <a:ext cx="6399784" cy="4800600"/>
          </a:xfrm>
          <a:prstGeom prst="rect">
            <a:avLst/>
          </a:prstGeom>
        </p:spPr>
      </p:pic>
      <p:pic>
        <p:nvPicPr>
          <p:cNvPr id="14" name="EAB logo - decorative">
            <a:extLs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460600" y="683511"/>
            <a:ext cx="1128820" cy="433532"/>
          </a:xfrm>
          <a:prstGeom prst="rect">
            <a:avLst/>
          </a:prstGeom>
        </p:spPr>
      </p:pic>
      <p:sp>
        <p:nvSpPr>
          <p:cNvPr id="16" name="Section name"/>
          <p:cNvSpPr>
            <a:spLocks noGrp="1"/>
          </p:cNvSpPr>
          <p:nvPr>
            <p:ph type="body" sz="quarter" idx="21" hasCustomPrompt="1"/>
          </p:nvPr>
        </p:nvSpPr>
        <p:spPr bwMode="gray">
          <a:xfrm>
            <a:off x="4136076" y="3494256"/>
            <a:ext cx="1299013" cy="205151"/>
          </a:xfrm>
          <a:prstGeom prst="round2SameRect">
            <a:avLst>
              <a:gd name="adj1" fmla="val 0"/>
              <a:gd name="adj2" fmla="val 19914"/>
            </a:avLst>
          </a:prstGeom>
          <a:solidFill>
            <a:schemeClr val="tx2"/>
          </a:solidFill>
        </p:spPr>
        <p:txBody>
          <a:bodyPr wrap="none" lIns="45720" tIns="27432" rIns="45720" bIns="27432">
            <a:spAutoFit/>
          </a:bodyPr>
          <a:lstStyle>
            <a:lvl1pPr marL="0" indent="0" algn="r">
              <a:spcBef>
                <a:spcPts val="0"/>
              </a:spcBef>
              <a:buNone/>
              <a:defRPr sz="900" cap="all" spc="50" baseline="0">
                <a:solidFill>
                  <a:schemeClr val="bg1"/>
                </a:solidFill>
                <a:latin typeface="+mj-lt"/>
              </a:defRPr>
            </a:lvl1pPr>
          </a:lstStyle>
          <a:p>
            <a:pPr lvl="0"/>
            <a:r>
              <a:rPr lang="en-US" dirty="0"/>
              <a:t>Insert break type</a:t>
            </a:r>
          </a:p>
        </p:txBody>
      </p:sp>
      <p:cxnSp>
        <p:nvCxnSpPr>
          <p:cNvPr id="11" name="Line - decorative">
            <a:extLst>
              <a:ext uri="{C183D7F6-B498-43B3-948B-1728B52AA6E4}">
                <adec:decorative xmlns:adec="http://schemas.microsoft.com/office/drawing/2017/decorative" val="1"/>
              </a:ext>
            </a:extLst>
          </p:cNvPr>
          <p:cNvCxnSpPr/>
          <p:nvPr userDrawn="1"/>
        </p:nvCxnSpPr>
        <p:spPr bwMode="gray">
          <a:xfrm>
            <a:off x="457200" y="3486806"/>
            <a:ext cx="4977889" cy="0"/>
          </a:xfrm>
          <a:prstGeom prst="line">
            <a:avLst/>
          </a:prstGeom>
          <a:ln w="6350">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8" name="Section number"/>
          <p:cNvSpPr>
            <a:spLocks noGrp="1"/>
          </p:cNvSpPr>
          <p:nvPr>
            <p:ph type="body" sz="quarter" idx="22" hasCustomPrompt="1"/>
          </p:nvPr>
        </p:nvSpPr>
        <p:spPr bwMode="gray">
          <a:xfrm>
            <a:off x="5459586" y="3171239"/>
            <a:ext cx="740664" cy="1384995"/>
          </a:xfrm>
        </p:spPr>
        <p:txBody>
          <a:bodyPr/>
          <a:lstStyle>
            <a:lvl1pPr marL="0" indent="0" algn="r">
              <a:spcBef>
                <a:spcPts val="0"/>
              </a:spcBef>
              <a:buNone/>
              <a:defRPr sz="9000">
                <a:solidFill>
                  <a:schemeClr val="accent6"/>
                </a:solidFill>
                <a:latin typeface="+mj-lt"/>
              </a:defRPr>
            </a:lvl1pPr>
          </a:lstStyle>
          <a:p>
            <a:pPr lvl="0"/>
            <a:r>
              <a:rPr lang="en-US" dirty="0"/>
              <a:t>#</a:t>
            </a:r>
          </a:p>
        </p:txBody>
      </p:sp>
      <p:sp>
        <p:nvSpPr>
          <p:cNvPr id="2" name="Divider title"/>
          <p:cNvSpPr>
            <a:spLocks noGrp="1"/>
          </p:cNvSpPr>
          <p:nvPr>
            <p:ph type="title" hasCustomPrompt="1"/>
          </p:nvPr>
        </p:nvSpPr>
        <p:spPr bwMode="gray">
          <a:xfrm>
            <a:off x="457200" y="2033730"/>
            <a:ext cx="4114800" cy="692497"/>
          </a:xfrm>
          <a:prstGeom prst="rect">
            <a:avLst/>
          </a:prstGeom>
        </p:spPr>
        <p:txBody>
          <a:bodyPr lIns="0" tIns="0" rIns="0" bIns="0" anchor="b" anchorCtr="0">
            <a:spAutoFit/>
          </a:bodyPr>
          <a:lstStyle>
            <a:lvl1pPr>
              <a:lnSpc>
                <a:spcPct val="90000"/>
              </a:lnSpc>
              <a:defRPr sz="2500" b="0" baseline="0">
                <a:solidFill>
                  <a:schemeClr val="bg1"/>
                </a:solidFill>
              </a:defRPr>
            </a:lvl1pPr>
          </a:lstStyle>
          <a:p>
            <a:r>
              <a:rPr lang="en-US" dirty="0"/>
              <a:t>Divider Title – Rockwell 25pt Regular, Title Case</a:t>
            </a:r>
          </a:p>
        </p:txBody>
      </p:sp>
      <p:sp>
        <p:nvSpPr>
          <p:cNvPr id="4" name="Divider subtitle"/>
          <p:cNvSpPr>
            <a:spLocks noGrp="1"/>
          </p:cNvSpPr>
          <p:nvPr>
            <p:ph type="body" sz="quarter" idx="19" hasCustomPrompt="1"/>
          </p:nvPr>
        </p:nvSpPr>
        <p:spPr bwMode="gray">
          <a:xfrm>
            <a:off x="457200" y="2827417"/>
            <a:ext cx="4114800" cy="169277"/>
          </a:xfrm>
        </p:spPr>
        <p:txBody>
          <a:bodyPr/>
          <a:lstStyle>
            <a:lvl1pPr marL="0" indent="0">
              <a:spcBef>
                <a:spcPts val="0"/>
              </a:spcBef>
              <a:buNone/>
              <a:defRPr sz="1100">
                <a:solidFill>
                  <a:schemeClr val="accent1"/>
                </a:solidFill>
              </a:defRPr>
            </a:lvl1pPr>
            <a:lvl2pPr marL="114300" indent="0">
              <a:spcBef>
                <a:spcPts val="0"/>
              </a:spcBef>
              <a:buNone/>
              <a:defRPr sz="1100">
                <a:solidFill>
                  <a:schemeClr val="accent1"/>
                </a:solidFill>
              </a:defRPr>
            </a:lvl2pPr>
            <a:lvl3pPr marL="228600" indent="0">
              <a:spcBef>
                <a:spcPts val="0"/>
              </a:spcBef>
              <a:buNone/>
              <a:defRPr sz="1100">
                <a:solidFill>
                  <a:schemeClr val="accent1"/>
                </a:solidFill>
              </a:defRPr>
            </a:lvl3pPr>
            <a:lvl4pPr marL="342900" indent="0">
              <a:spcBef>
                <a:spcPts val="0"/>
              </a:spcBef>
              <a:buNone/>
              <a:defRPr sz="1100">
                <a:solidFill>
                  <a:schemeClr val="accent1"/>
                </a:solidFill>
              </a:defRPr>
            </a:lvl4pPr>
            <a:lvl5pPr marL="457200" indent="0">
              <a:spcBef>
                <a:spcPts val="0"/>
              </a:spcBef>
              <a:buNone/>
              <a:defRPr sz="1100">
                <a:solidFill>
                  <a:schemeClr val="accent1"/>
                </a:solidFill>
              </a:defRPr>
            </a:lvl5pPr>
          </a:lstStyle>
          <a:p>
            <a:pPr lvl="0"/>
            <a:r>
              <a:rPr lang="en-US" dirty="0"/>
              <a:t>Divider Subtitle – Verdana 11pt Regular, Title Case</a:t>
            </a:r>
          </a:p>
        </p:txBody>
      </p:sp>
      <p:sp>
        <p:nvSpPr>
          <p:cNvPr id="7" name="Bullets"/>
          <p:cNvSpPr>
            <a:spLocks noGrp="1"/>
          </p:cNvSpPr>
          <p:nvPr>
            <p:ph type="body" sz="quarter" idx="20" hasCustomPrompt="1"/>
          </p:nvPr>
        </p:nvSpPr>
        <p:spPr bwMode="gray">
          <a:xfrm>
            <a:off x="457200" y="3711659"/>
            <a:ext cx="2286000" cy="446276"/>
          </a:xfrm>
        </p:spPr>
        <p:txBody>
          <a:bodyPr/>
          <a:lstStyle>
            <a:lvl1pPr>
              <a:spcBef>
                <a:spcPts val="300"/>
              </a:spcBef>
              <a:defRPr sz="800">
                <a:solidFill>
                  <a:schemeClr val="bg1"/>
                </a:solidFill>
              </a:defRPr>
            </a:lvl1pPr>
            <a:lvl2pPr>
              <a:spcBef>
                <a:spcPts val="300"/>
              </a:spcBef>
              <a:defRPr sz="800">
                <a:solidFill>
                  <a:schemeClr val="bg1"/>
                </a:solidFill>
              </a:defRPr>
            </a:lvl2pPr>
            <a:lvl3pPr>
              <a:spcBef>
                <a:spcPts val="300"/>
              </a:spcBef>
              <a:defRPr sz="800">
                <a:solidFill>
                  <a:schemeClr val="bg1"/>
                </a:solidFill>
              </a:defRPr>
            </a:lvl3pPr>
            <a:lvl4pPr>
              <a:spcBef>
                <a:spcPts val="300"/>
              </a:spcBef>
              <a:defRPr sz="800">
                <a:solidFill>
                  <a:schemeClr val="bg1"/>
                </a:solidFill>
              </a:defRPr>
            </a:lvl4pPr>
            <a:lvl5pPr>
              <a:spcBef>
                <a:spcPts val="300"/>
              </a:spcBef>
              <a:defRPr sz="800">
                <a:solidFill>
                  <a:schemeClr val="bg1"/>
                </a:solidFill>
              </a:defRPr>
            </a:lvl5pPr>
          </a:lstStyle>
          <a:p>
            <a:pPr lvl="0"/>
            <a:r>
              <a:rPr lang="en-US" dirty="0"/>
              <a:t>Divider Bullet Placement (if needed)</a:t>
            </a:r>
          </a:p>
          <a:p>
            <a:pPr lvl="0"/>
            <a:r>
              <a:rPr lang="en-US" dirty="0"/>
              <a:t>Divider Bullet Placement (if needed)</a:t>
            </a:r>
          </a:p>
          <a:p>
            <a:pPr lvl="0"/>
            <a:r>
              <a:rPr lang="en-US" dirty="0"/>
              <a:t>Divider Bullet Placement (if needed)</a:t>
            </a:r>
          </a:p>
        </p:txBody>
      </p:sp>
      <p:sp>
        <p:nvSpPr>
          <p:cNvPr id="12" name="Green box directions - decorative">
            <a:extLst>
              <a:ext uri="{C183D7F6-B498-43B3-948B-1728B52AA6E4}">
                <adec:decorative xmlns:adec="http://schemas.microsoft.com/office/drawing/2017/decorative" val="1"/>
              </a:ext>
            </a:extLst>
          </p:cNvPr>
          <p:cNvSpPr txBox="1">
            <a:spLocks/>
          </p:cNvSpPr>
          <p:nvPr userDrawn="1"/>
        </p:nvSpPr>
        <p:spPr bwMode="gray">
          <a:xfrm>
            <a:off x="6469577" y="3287365"/>
            <a:ext cx="1470912" cy="1513235"/>
          </a:xfrm>
          <a:prstGeom prst="rect">
            <a:avLst/>
          </a:prstGeom>
          <a:solidFill>
            <a:srgbClr val="009900"/>
          </a:solidFill>
        </p:spPr>
        <p:txBody>
          <a:bodyPr vert="horz" wrap="square" lIns="64008" tIns="45720" rIns="64008" bIns="45720" rtlCol="0">
            <a:spAutoFit/>
          </a:bodyPr>
          <a:lstStyle>
            <a:lvl1pPr marL="0" indent="0" algn="l" defTabSz="640080" rtl="0" eaLnBrk="1" latinLnBrk="0" hangingPunct="1">
              <a:spcBef>
                <a:spcPts val="500"/>
              </a:spcBef>
              <a:buFontTx/>
              <a:buNone/>
              <a:defRPr sz="1000" kern="1200" baseline="0">
                <a:solidFill>
                  <a:schemeClr val="tx1"/>
                </a:solidFill>
                <a:latin typeface="+mn-lt"/>
                <a:ea typeface="+mn-ea"/>
                <a:cs typeface="+mn-cs"/>
              </a:defRPr>
            </a:lvl1pPr>
            <a:lvl2pPr marL="2286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72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6858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6pPr>
            <a:lvl7pPr marL="8001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7pPr>
            <a:lvl8pPr marL="914400" indent="-114300" algn="l" defTabSz="640080" rtl="0" eaLnBrk="1" latinLnBrk="0" hangingPunct="1">
              <a:spcBef>
                <a:spcPts val="500"/>
              </a:spcBef>
              <a:buFont typeface="Arial" pitchFamily="34" charset="0"/>
              <a:buChar char="–"/>
              <a:defRPr sz="1000" kern="1200">
                <a:solidFill>
                  <a:schemeClr val="tx1"/>
                </a:solidFill>
                <a:latin typeface="+mn-lt"/>
                <a:ea typeface="+mn-ea"/>
                <a:cs typeface="+mn-cs"/>
              </a:defRPr>
            </a:lvl8pPr>
            <a:lvl9pPr marL="1028700" indent="-114300" algn="l" defTabSz="640080" rtl="0" eaLnBrk="1" latinLnBrk="0" hangingPunct="1">
              <a:spcBef>
                <a:spcPts val="500"/>
              </a:spcBef>
              <a:buFont typeface="Arial" pitchFamily="34" charset="0"/>
              <a:buChar char="•"/>
              <a:defRPr sz="1000" kern="1200" baseline="0">
                <a:solidFill>
                  <a:schemeClr val="tx1"/>
                </a:solidFill>
                <a:latin typeface="+mn-lt"/>
                <a:ea typeface="+mn-ea"/>
                <a:cs typeface="+mn-cs"/>
              </a:defRPr>
            </a:lvl9pPr>
          </a:lstStyle>
          <a:p>
            <a:r>
              <a:rPr lang="en-US" sz="1000" b="1" dirty="0">
                <a:solidFill>
                  <a:schemeClr val="bg1"/>
                </a:solidFill>
                <a:latin typeface="Arial" panose="020B0604020202020204" pitchFamily="34" charset="0"/>
                <a:cs typeface="Arial" panose="020B0604020202020204" pitchFamily="34" charset="0"/>
              </a:rPr>
              <a:t>What’s a Break Type?</a:t>
            </a:r>
          </a:p>
          <a:p>
            <a:pPr marL="0" indent="0">
              <a:spcBef>
                <a:spcPts val="300"/>
              </a:spcBef>
              <a:buFont typeface="+mj-lt"/>
              <a:buNone/>
            </a:pPr>
            <a:r>
              <a:rPr lang="en-US" sz="800" b="0" dirty="0">
                <a:solidFill>
                  <a:schemeClr val="bg1"/>
                </a:solidFill>
                <a:latin typeface="Arial" panose="020B0604020202020204" pitchFamily="34" charset="0"/>
                <a:cs typeface="Arial" panose="020B0604020202020204" pitchFamily="34" charset="0"/>
              </a:rPr>
              <a:t>Here are some examples:</a:t>
            </a:r>
            <a:endParaRPr lang="en-US" sz="800" b="0" baseline="0" dirty="0">
              <a:solidFill>
                <a:schemeClr val="bg1"/>
              </a:solidFill>
              <a:latin typeface="Arial" panose="020B0604020202020204" pitchFamily="34" charset="0"/>
              <a:cs typeface="Arial" panose="020B0604020202020204" pitchFamily="34" charset="0"/>
            </a:endParaRPr>
          </a:p>
          <a:p>
            <a:pPr marL="117475" indent="-117475">
              <a:spcBef>
                <a:spcPts val="5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Section</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Chapter</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Tool</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Appendix</a:t>
            </a:r>
          </a:p>
          <a:p>
            <a:pPr marL="117475" indent="-117475">
              <a:spcBef>
                <a:spcPts val="200"/>
              </a:spcBef>
              <a:buFont typeface="Arial" panose="020B0604020202020204" pitchFamily="34" charset="0"/>
              <a:buChar char="•"/>
            </a:pPr>
            <a:r>
              <a:rPr lang="en-US" sz="800" b="0" baseline="0" dirty="0">
                <a:solidFill>
                  <a:schemeClr val="bg1"/>
                </a:solidFill>
                <a:latin typeface="Arial" panose="020B0604020202020204" pitchFamily="34" charset="0"/>
                <a:cs typeface="Arial" panose="020B0604020202020204" pitchFamily="34" charset="0"/>
              </a:rPr>
              <a:t>Case Study</a:t>
            </a:r>
          </a:p>
          <a:p>
            <a:pPr marL="0" indent="0">
              <a:spcBef>
                <a:spcPts val="600"/>
              </a:spcBef>
              <a:buFont typeface="Arial" panose="020B0604020202020204" pitchFamily="34" charset="0"/>
              <a:buNone/>
            </a:pPr>
            <a:r>
              <a:rPr lang="en-US" sz="800" b="0" i="1" baseline="0" dirty="0">
                <a:solidFill>
                  <a:schemeClr val="bg1"/>
                </a:solidFill>
                <a:latin typeface="Arial" panose="020B0604020202020204" pitchFamily="34" charset="0"/>
                <a:cs typeface="Arial" panose="020B0604020202020204" pitchFamily="34" charset="0"/>
              </a:rPr>
              <a:t>If not needed, you may delete the break type box.</a:t>
            </a:r>
            <a:endParaRPr lang="en-US" sz="800" b="0" i="1" dirty="0">
              <a:solidFill>
                <a:schemeClr val="bg1"/>
              </a:solidFill>
              <a:latin typeface="Arial" panose="020B0604020202020204" pitchFamily="34" charset="0"/>
              <a:cs typeface="Arial" panose="020B0604020202020204" pitchFamily="34" charset="0"/>
            </a:endParaRPr>
          </a:p>
        </p:txBody>
      </p:sp>
      <p:sp>
        <p:nvSpPr>
          <p:cNvPr id="17"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2931385124"/>
      </p:ext>
    </p:extLst>
  </p:cSld>
  <p:clrMapOvr>
    <a:masterClrMapping/>
  </p:clrMapOvr>
  <p:extLst>
    <p:ext uri="{DCECCB84-F9BA-43D5-87BE-67443E8EF086}">
      <p15:sldGuideLst xmlns:p15="http://schemas.microsoft.com/office/powerpoint/2012/main">
        <p15:guide id="1" pos="288" userDrawn="1">
          <p15:clr>
            <a:srgbClr val="FBAE40"/>
          </p15:clr>
        </p15:guide>
        <p15:guide id="2" orient="horz" pos="1718">
          <p15:clr>
            <a:srgbClr val="FBAE40"/>
          </p15:clr>
        </p15:guide>
        <p15:guide id="3" orient="horz" pos="178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4" name="Header box - decorative">
            <a:extLst>
              <a:ext uri="{C183D7F6-B498-43B3-948B-1728B52AA6E4}">
                <adec:decorative xmlns:adec="http://schemas.microsoft.com/office/drawing/2017/decorative" val="1"/>
              </a:ext>
            </a:extLst>
          </p:cNvPr>
          <p:cNvSpPr/>
          <p:nvPr userDrawn="1"/>
        </p:nvSpPr>
        <p:spPr bwMode="gray">
          <a:xfrm>
            <a:off x="1" y="0"/>
            <a:ext cx="6400799" cy="601181"/>
          </a:xfrm>
          <a:prstGeom prst="rect">
            <a:avLst/>
          </a:prstGeom>
          <a:solidFill>
            <a:schemeClr val="accent5"/>
          </a:solid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en-US" sz="1000" dirty="0"/>
          </a:p>
        </p:txBody>
      </p:sp>
      <p:grpSp>
        <p:nvGrpSpPr>
          <p:cNvPr id="2" name="Building - decorative">
            <a:extLst>
              <a:ext uri="{FF2B5EF4-FFF2-40B4-BE49-F238E27FC236}">
                <a16:creationId xmlns:a16="http://schemas.microsoft.com/office/drawing/2014/main" id="{0411916B-513C-4328-B806-924E9F6F8466}"/>
              </a:ext>
            </a:extLst>
          </p:cNvPr>
          <p:cNvGrpSpPr/>
          <p:nvPr userDrawn="1"/>
        </p:nvGrpSpPr>
        <p:grpSpPr>
          <a:xfrm>
            <a:off x="5596490" y="0"/>
            <a:ext cx="750245" cy="601181"/>
            <a:chOff x="5596490" y="0"/>
            <a:chExt cx="750245" cy="601181"/>
          </a:xfrm>
          <a:solidFill>
            <a:schemeClr val="accent3"/>
          </a:solidFill>
        </p:grpSpPr>
        <p:sp>
          <p:nvSpPr>
            <p:cNvPr id="19" name="Building shape 1">
              <a:extLst>
                <a:ext uri="{C183D7F6-B498-43B3-948B-1728B52AA6E4}">
                  <adec:decorative xmlns:adec="http://schemas.microsoft.com/office/drawing/2017/decorative" val="1"/>
                </a:ext>
              </a:extLst>
            </p:cNvPr>
            <p:cNvSpPr>
              <a:spLocks/>
            </p:cNvSpPr>
            <p:nvPr/>
          </p:nvSpPr>
          <p:spPr bwMode="gray">
            <a:xfrm>
              <a:off x="5888334" y="0"/>
              <a:ext cx="458401" cy="114262"/>
            </a:xfrm>
            <a:custGeom>
              <a:avLst/>
              <a:gdLst>
                <a:gd name="connsiteX0" fmla="*/ 283333 w 458401"/>
                <a:gd name="connsiteY0" fmla="*/ 0 h 114262"/>
                <a:gd name="connsiteX1" fmla="*/ 372260 w 458401"/>
                <a:gd name="connsiteY1" fmla="*/ 0 h 114262"/>
                <a:gd name="connsiteX2" fmla="*/ 393233 w 458401"/>
                <a:gd name="connsiteY2" fmla="*/ 16964 h 114262"/>
                <a:gd name="connsiteX3" fmla="*/ 413968 w 458401"/>
                <a:gd name="connsiteY3" fmla="*/ 38503 h 114262"/>
                <a:gd name="connsiteX4" fmla="*/ 431741 w 458401"/>
                <a:gd name="connsiteY4" fmla="*/ 61528 h 114262"/>
                <a:gd name="connsiteX5" fmla="*/ 447293 w 458401"/>
                <a:gd name="connsiteY5" fmla="*/ 87524 h 114262"/>
                <a:gd name="connsiteX6" fmla="*/ 458401 w 458401"/>
                <a:gd name="connsiteY6" fmla="*/ 114262 h 114262"/>
                <a:gd name="connsiteX7" fmla="*/ 402860 w 458401"/>
                <a:gd name="connsiteY7" fmla="*/ 89752 h 114262"/>
                <a:gd name="connsiteX8" fmla="*/ 391011 w 458401"/>
                <a:gd name="connsiteY8" fmla="*/ 74154 h 114262"/>
                <a:gd name="connsiteX9" fmla="*/ 377681 w 458401"/>
                <a:gd name="connsiteY9" fmla="*/ 57814 h 114262"/>
                <a:gd name="connsiteX10" fmla="*/ 362130 w 458401"/>
                <a:gd name="connsiteY10" fmla="*/ 43702 h 114262"/>
                <a:gd name="connsiteX11" fmla="*/ 345097 w 458401"/>
                <a:gd name="connsiteY11" fmla="*/ 28847 h 114262"/>
                <a:gd name="connsiteX12" fmla="*/ 325102 w 458401"/>
                <a:gd name="connsiteY12" fmla="*/ 16221 h 114262"/>
                <a:gd name="connsiteX13" fmla="*/ 303626 w 458401"/>
                <a:gd name="connsiteY13" fmla="*/ 6565 h 114262"/>
                <a:gd name="connsiteX14" fmla="*/ 85964 w 458401"/>
                <a:gd name="connsiteY14" fmla="*/ 0 h 114262"/>
                <a:gd name="connsiteX15" fmla="*/ 175637 w 458401"/>
                <a:gd name="connsiteY15" fmla="*/ 0 h 114262"/>
                <a:gd name="connsiteX16" fmla="*/ 154035 w 458401"/>
                <a:gd name="connsiteY16" fmla="*/ 6565 h 114262"/>
                <a:gd name="connsiteX17" fmla="*/ 131078 w 458401"/>
                <a:gd name="connsiteY17" fmla="*/ 18449 h 114262"/>
                <a:gd name="connsiteX18" fmla="*/ 108861 w 458401"/>
                <a:gd name="connsiteY18" fmla="*/ 31818 h 114262"/>
                <a:gd name="connsiteX19" fmla="*/ 88866 w 458401"/>
                <a:gd name="connsiteY19" fmla="*/ 48901 h 114262"/>
                <a:gd name="connsiteX20" fmla="*/ 71834 w 458401"/>
                <a:gd name="connsiteY20" fmla="*/ 66727 h 114262"/>
                <a:gd name="connsiteX21" fmla="*/ 56282 w 458401"/>
                <a:gd name="connsiteY21" fmla="*/ 88266 h 114262"/>
                <a:gd name="connsiteX22" fmla="*/ 0 w 458401"/>
                <a:gd name="connsiteY22" fmla="*/ 112777 h 114262"/>
                <a:gd name="connsiteX23" fmla="*/ 11109 w 458401"/>
                <a:gd name="connsiteY23" fmla="*/ 86038 h 114262"/>
                <a:gd name="connsiteX24" fmla="*/ 26660 w 458401"/>
                <a:gd name="connsiteY24" fmla="*/ 60785 h 114262"/>
                <a:gd name="connsiteX25" fmla="*/ 45174 w 458401"/>
                <a:gd name="connsiteY25" fmla="*/ 37018 h 114262"/>
                <a:gd name="connsiteX26" fmla="*/ 65909 w 458401"/>
                <a:gd name="connsiteY26" fmla="*/ 16221 h 114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8401" h="114262">
                  <a:moveTo>
                    <a:pt x="283333" y="0"/>
                  </a:moveTo>
                  <a:lnTo>
                    <a:pt x="372260" y="0"/>
                  </a:lnTo>
                  <a:lnTo>
                    <a:pt x="393233" y="16964"/>
                  </a:lnTo>
                  <a:lnTo>
                    <a:pt x="413968" y="38503"/>
                  </a:lnTo>
                  <a:lnTo>
                    <a:pt x="431741" y="61528"/>
                  </a:lnTo>
                  <a:lnTo>
                    <a:pt x="447293" y="87524"/>
                  </a:lnTo>
                  <a:lnTo>
                    <a:pt x="458401" y="114262"/>
                  </a:lnTo>
                  <a:lnTo>
                    <a:pt x="402860" y="89752"/>
                  </a:lnTo>
                  <a:lnTo>
                    <a:pt x="391011" y="74154"/>
                  </a:lnTo>
                  <a:lnTo>
                    <a:pt x="377681" y="57814"/>
                  </a:lnTo>
                  <a:lnTo>
                    <a:pt x="362130" y="43702"/>
                  </a:lnTo>
                  <a:lnTo>
                    <a:pt x="345097" y="28847"/>
                  </a:lnTo>
                  <a:lnTo>
                    <a:pt x="325102" y="16221"/>
                  </a:lnTo>
                  <a:lnTo>
                    <a:pt x="303626" y="6565"/>
                  </a:lnTo>
                  <a:close/>
                  <a:moveTo>
                    <a:pt x="85964" y="0"/>
                  </a:moveTo>
                  <a:lnTo>
                    <a:pt x="175637" y="0"/>
                  </a:lnTo>
                  <a:lnTo>
                    <a:pt x="154035" y="6565"/>
                  </a:lnTo>
                  <a:lnTo>
                    <a:pt x="131078" y="18449"/>
                  </a:lnTo>
                  <a:lnTo>
                    <a:pt x="108861" y="31818"/>
                  </a:lnTo>
                  <a:lnTo>
                    <a:pt x="88866" y="48901"/>
                  </a:lnTo>
                  <a:lnTo>
                    <a:pt x="71834" y="66727"/>
                  </a:lnTo>
                  <a:lnTo>
                    <a:pt x="56282" y="88266"/>
                  </a:lnTo>
                  <a:lnTo>
                    <a:pt x="0" y="112777"/>
                  </a:lnTo>
                  <a:lnTo>
                    <a:pt x="11109" y="86038"/>
                  </a:lnTo>
                  <a:lnTo>
                    <a:pt x="26660" y="60785"/>
                  </a:lnTo>
                  <a:lnTo>
                    <a:pt x="45174" y="37018"/>
                  </a:lnTo>
                  <a:lnTo>
                    <a:pt x="65909" y="1622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noAutofit/>
            </a:bodyPr>
            <a:lstStyle/>
            <a:p>
              <a:endParaRPr lang="en-US"/>
            </a:p>
          </p:txBody>
        </p:sp>
        <p:sp>
          <p:nvSpPr>
            <p:cNvPr id="7" name="Building shape 2">
              <a:extLst>
                <a:ext uri="{C183D7F6-B498-43B3-948B-1728B52AA6E4}">
                  <adec:decorative xmlns:adec="http://schemas.microsoft.com/office/drawing/2017/decorative" val="1"/>
                </a:ext>
              </a:extLst>
            </p:cNvPr>
            <p:cNvSpPr>
              <a:spLocks/>
            </p:cNvSpPr>
            <p:nvPr/>
          </p:nvSpPr>
          <p:spPr bwMode="gray">
            <a:xfrm>
              <a:off x="5888334" y="63986"/>
              <a:ext cx="458401" cy="141958"/>
            </a:xfrm>
            <a:custGeom>
              <a:avLst/>
              <a:gdLst>
                <a:gd name="T0" fmla="*/ 309 w 619"/>
                <a:gd name="T1" fmla="*/ 0 h 192"/>
                <a:gd name="T2" fmla="*/ 619 w 619"/>
                <a:gd name="T3" fmla="*/ 136 h 192"/>
                <a:gd name="T4" fmla="*/ 619 w 619"/>
                <a:gd name="T5" fmla="*/ 192 h 192"/>
                <a:gd name="T6" fmla="*/ 309 w 619"/>
                <a:gd name="T7" fmla="*/ 56 h 192"/>
                <a:gd name="T8" fmla="*/ 0 w 619"/>
                <a:gd name="T9" fmla="*/ 192 h 192"/>
                <a:gd name="T10" fmla="*/ 0 w 619"/>
                <a:gd name="T11" fmla="*/ 136 h 192"/>
                <a:gd name="T12" fmla="*/ 309 w 619"/>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619" h="192">
                  <a:moveTo>
                    <a:pt x="309" y="0"/>
                  </a:moveTo>
                  <a:lnTo>
                    <a:pt x="619" y="136"/>
                  </a:lnTo>
                  <a:lnTo>
                    <a:pt x="619" y="192"/>
                  </a:lnTo>
                  <a:lnTo>
                    <a:pt x="309" y="56"/>
                  </a:lnTo>
                  <a:lnTo>
                    <a:pt x="0" y="192"/>
                  </a:lnTo>
                  <a:lnTo>
                    <a:pt x="0" y="136"/>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Building shape 3">
              <a:extLst>
                <a:ext uri="{C183D7F6-B498-43B3-948B-1728B52AA6E4}">
                  <adec:decorative xmlns:adec="http://schemas.microsoft.com/office/drawing/2017/decorative" val="1"/>
                </a:ext>
              </a:extLst>
            </p:cNvPr>
            <p:cNvSpPr>
              <a:spLocks noChangeArrowheads="1"/>
            </p:cNvSpPr>
            <p:nvPr/>
          </p:nvSpPr>
          <p:spPr bwMode="gray">
            <a:xfrm>
              <a:off x="5888334" y="469154"/>
              <a:ext cx="458401" cy="38446"/>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Building shape 4">
              <a:extLst>
                <a:ext uri="{C183D7F6-B498-43B3-948B-1728B52AA6E4}">
                  <adec:decorative xmlns:adec="http://schemas.microsoft.com/office/drawing/2017/decorative" val="1"/>
                </a:ext>
              </a:extLst>
            </p:cNvPr>
            <p:cNvSpPr>
              <a:spLocks noChangeArrowheads="1"/>
            </p:cNvSpPr>
            <p:nvPr/>
          </p:nvSpPr>
          <p:spPr bwMode="gray">
            <a:xfrm>
              <a:off x="6163373" y="247346"/>
              <a:ext cx="47318"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Building shape 5">
              <a:extLst>
                <a:ext uri="{C183D7F6-B498-43B3-948B-1728B52AA6E4}">
                  <adec:decorative xmlns:adec="http://schemas.microsoft.com/office/drawing/2017/decorative" val="1"/>
                </a:ext>
              </a:extLst>
            </p:cNvPr>
            <p:cNvSpPr>
              <a:spLocks noChangeArrowheads="1"/>
            </p:cNvSpPr>
            <p:nvPr/>
          </p:nvSpPr>
          <p:spPr bwMode="gray">
            <a:xfrm>
              <a:off x="6027332" y="247346"/>
              <a:ext cx="44362"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 name="Building shape 6">
              <a:extLst>
                <a:ext uri="{C183D7F6-B498-43B3-948B-1728B52AA6E4}">
                  <adec:decorative xmlns:adec="http://schemas.microsoft.com/office/drawing/2017/decorative" val="1"/>
                </a:ext>
              </a:extLst>
            </p:cNvPr>
            <p:cNvSpPr>
              <a:spLocks noChangeArrowheads="1"/>
            </p:cNvSpPr>
            <p:nvPr/>
          </p:nvSpPr>
          <p:spPr bwMode="gray">
            <a:xfrm>
              <a:off x="5888334" y="247346"/>
              <a:ext cx="47318"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 name="Building shape 7">
              <a:extLst>
                <a:ext uri="{C183D7F6-B498-43B3-948B-1728B52AA6E4}">
                  <adec:decorative xmlns:adec="http://schemas.microsoft.com/office/drawing/2017/decorative" val="1"/>
                </a:ext>
              </a:extLst>
            </p:cNvPr>
            <p:cNvSpPr>
              <a:spLocks noChangeArrowheads="1"/>
            </p:cNvSpPr>
            <p:nvPr/>
          </p:nvSpPr>
          <p:spPr bwMode="gray">
            <a:xfrm>
              <a:off x="6299415" y="247346"/>
              <a:ext cx="47318" cy="17153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Building shape 8">
              <a:extLst>
                <a:ext uri="{FF2B5EF4-FFF2-40B4-BE49-F238E27FC236}">
                  <a16:creationId xmlns:a16="http://schemas.microsoft.com/office/drawing/2014/main" id="{D9E3C7B5-3FCF-4E6A-A488-60E8959A0ECA}"/>
                </a:ext>
              </a:extLst>
            </p:cNvPr>
            <p:cNvSpPr/>
            <p:nvPr userDrawn="1"/>
          </p:nvSpPr>
          <p:spPr bwMode="gray">
            <a:xfrm>
              <a:off x="5596490" y="0"/>
              <a:ext cx="202217" cy="601181"/>
            </a:xfrm>
            <a:custGeom>
              <a:avLst/>
              <a:gdLst>
                <a:gd name="connsiteX0" fmla="*/ 65744 w 202217"/>
                <a:gd name="connsiteY0" fmla="*/ 0 h 601181"/>
                <a:gd name="connsiteX1" fmla="*/ 109746 w 202217"/>
                <a:gd name="connsiteY1" fmla="*/ 0 h 601181"/>
                <a:gd name="connsiteX2" fmla="*/ 74734 w 202217"/>
                <a:gd name="connsiteY2" fmla="*/ 65770 h 601181"/>
                <a:gd name="connsiteX3" fmla="*/ 181051 w 202217"/>
                <a:gd name="connsiteY3" fmla="*/ 584089 h 601181"/>
                <a:gd name="connsiteX4" fmla="*/ 202217 w 202217"/>
                <a:gd name="connsiteY4" fmla="*/ 601181 h 601181"/>
                <a:gd name="connsiteX5" fmla="*/ 144931 w 202217"/>
                <a:gd name="connsiteY5" fmla="*/ 601181 h 601181"/>
                <a:gd name="connsiteX6" fmla="*/ 89496 w 202217"/>
                <a:gd name="connsiteY6" fmla="*/ 534792 h 601181"/>
                <a:gd name="connsiteX7" fmla="*/ 0 w 202217"/>
                <a:gd name="connsiteY7" fmla="*/ 245795 h 601181"/>
                <a:gd name="connsiteX8" fmla="*/ 41191 w 202217"/>
                <a:gd name="connsiteY8" fmla="*/ 44657 h 601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217" h="601181">
                  <a:moveTo>
                    <a:pt x="65744" y="0"/>
                  </a:moveTo>
                  <a:lnTo>
                    <a:pt x="109746" y="0"/>
                  </a:lnTo>
                  <a:lnTo>
                    <a:pt x="74734" y="65770"/>
                  </a:lnTo>
                  <a:cubicBezTo>
                    <a:pt x="3855" y="238543"/>
                    <a:pt x="39295" y="443953"/>
                    <a:pt x="181051" y="584089"/>
                  </a:cubicBezTo>
                  <a:lnTo>
                    <a:pt x="202217" y="601181"/>
                  </a:lnTo>
                  <a:lnTo>
                    <a:pt x="144931" y="601181"/>
                  </a:lnTo>
                  <a:lnTo>
                    <a:pt x="89496" y="534792"/>
                  </a:lnTo>
                  <a:cubicBezTo>
                    <a:pt x="33015" y="452220"/>
                    <a:pt x="0" y="352741"/>
                    <a:pt x="0" y="245795"/>
                  </a:cubicBezTo>
                  <a:cubicBezTo>
                    <a:pt x="0" y="174498"/>
                    <a:pt x="14673" y="106520"/>
                    <a:pt x="41191" y="44657"/>
                  </a:cubicBezTo>
                  <a:close/>
                </a:path>
              </a:pathLst>
            </a:custGeom>
            <a:grpFill/>
            <a:ln w="1905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marL="0" algn="l" defTabSz="537667" rtl="0" eaLnBrk="1" latinLnBrk="0" hangingPunct="1">
                <a:defRPr sz="1058" kern="1200">
                  <a:solidFill>
                    <a:schemeClr val="tx1"/>
                  </a:solidFill>
                  <a:latin typeface="+mn-lt"/>
                  <a:ea typeface="+mn-ea"/>
                  <a:cs typeface="+mn-cs"/>
                </a:defRPr>
              </a:lvl1pPr>
              <a:lvl2pPr marL="268834" algn="l" defTabSz="537667" rtl="0" eaLnBrk="1" latinLnBrk="0" hangingPunct="1">
                <a:defRPr sz="1058" kern="1200">
                  <a:solidFill>
                    <a:schemeClr val="tx1"/>
                  </a:solidFill>
                  <a:latin typeface="+mn-lt"/>
                  <a:ea typeface="+mn-ea"/>
                  <a:cs typeface="+mn-cs"/>
                </a:defRPr>
              </a:lvl2pPr>
              <a:lvl3pPr marL="537667" algn="l" defTabSz="537667" rtl="0" eaLnBrk="1" latinLnBrk="0" hangingPunct="1">
                <a:defRPr sz="1058" kern="1200">
                  <a:solidFill>
                    <a:schemeClr val="tx1"/>
                  </a:solidFill>
                  <a:latin typeface="+mn-lt"/>
                  <a:ea typeface="+mn-ea"/>
                  <a:cs typeface="+mn-cs"/>
                </a:defRPr>
              </a:lvl3pPr>
              <a:lvl4pPr marL="806501" algn="l" defTabSz="537667" rtl="0" eaLnBrk="1" latinLnBrk="0" hangingPunct="1">
                <a:defRPr sz="1058" kern="1200">
                  <a:solidFill>
                    <a:schemeClr val="tx1"/>
                  </a:solidFill>
                  <a:latin typeface="+mn-lt"/>
                  <a:ea typeface="+mn-ea"/>
                  <a:cs typeface="+mn-cs"/>
                </a:defRPr>
              </a:lvl4pPr>
              <a:lvl5pPr marL="1075334" algn="l" defTabSz="537667" rtl="0" eaLnBrk="1" latinLnBrk="0" hangingPunct="1">
                <a:defRPr sz="1058" kern="1200">
                  <a:solidFill>
                    <a:schemeClr val="tx1"/>
                  </a:solidFill>
                  <a:latin typeface="+mn-lt"/>
                  <a:ea typeface="+mn-ea"/>
                  <a:cs typeface="+mn-cs"/>
                </a:defRPr>
              </a:lvl5pPr>
              <a:lvl6pPr marL="1344168" algn="l" defTabSz="537667" rtl="0" eaLnBrk="1" latinLnBrk="0" hangingPunct="1">
                <a:defRPr sz="1058" kern="1200">
                  <a:solidFill>
                    <a:schemeClr val="tx1"/>
                  </a:solidFill>
                  <a:latin typeface="+mn-lt"/>
                  <a:ea typeface="+mn-ea"/>
                  <a:cs typeface="+mn-cs"/>
                </a:defRPr>
              </a:lvl6pPr>
              <a:lvl7pPr marL="1613002" algn="l" defTabSz="537667" rtl="0" eaLnBrk="1" latinLnBrk="0" hangingPunct="1">
                <a:defRPr sz="1058" kern="1200">
                  <a:solidFill>
                    <a:schemeClr val="tx1"/>
                  </a:solidFill>
                  <a:latin typeface="+mn-lt"/>
                  <a:ea typeface="+mn-ea"/>
                  <a:cs typeface="+mn-cs"/>
                </a:defRPr>
              </a:lvl7pPr>
              <a:lvl8pPr marL="1881835" algn="l" defTabSz="537667" rtl="0" eaLnBrk="1" latinLnBrk="0" hangingPunct="1">
                <a:defRPr sz="1058" kern="1200">
                  <a:solidFill>
                    <a:schemeClr val="tx1"/>
                  </a:solidFill>
                  <a:latin typeface="+mn-lt"/>
                  <a:ea typeface="+mn-ea"/>
                  <a:cs typeface="+mn-cs"/>
                </a:defRPr>
              </a:lvl8pPr>
              <a:lvl9pPr marL="2150669" algn="l" defTabSz="537667" rtl="0" eaLnBrk="1" latinLnBrk="0" hangingPunct="1">
                <a:defRPr sz="1058" kern="1200">
                  <a:solidFill>
                    <a:schemeClr val="tx1"/>
                  </a:solidFill>
                  <a:latin typeface="+mn-lt"/>
                  <a:ea typeface="+mn-ea"/>
                  <a:cs typeface="+mn-cs"/>
                </a:defRPr>
              </a:lvl9pPr>
            </a:lstStyle>
            <a:p>
              <a:pPr algn="ctr"/>
              <a:endParaRPr lang="en-US" sz="1000" dirty="0"/>
            </a:p>
          </p:txBody>
        </p:sp>
      </p:grpSp>
      <p:cxnSp>
        <p:nvCxnSpPr>
          <p:cNvPr id="14" name="Header line - decorative">
            <a:extLst>
              <a:ext uri="{C183D7F6-B498-43B3-948B-1728B52AA6E4}">
                <adec:decorative xmlns:adec="http://schemas.microsoft.com/office/drawing/2017/decorative" val="1"/>
              </a:ext>
            </a:extLst>
          </p:cNvPr>
          <p:cNvCxnSpPr/>
          <p:nvPr userDrawn="1"/>
        </p:nvCxnSpPr>
        <p:spPr bwMode="gray">
          <a:xfrm>
            <a:off x="0" y="613882"/>
            <a:ext cx="6400800" cy="0"/>
          </a:xfrm>
          <a:prstGeom prst="line">
            <a:avLst/>
          </a:prstGeom>
          <a:noFill/>
          <a:ln w="28575" cap="flat" cmpd="sng" algn="ctr">
            <a:solidFill>
              <a:schemeClr val="accent6"/>
            </a:solidFill>
            <a:prstDash val="solid"/>
            <a:miter lim="800000"/>
          </a:ln>
          <a:effectLst/>
        </p:spPr>
      </p:cxnSp>
      <p:sp>
        <p:nvSpPr>
          <p:cNvPr id="16" name="Top kicker"/>
          <p:cNvSpPr>
            <a:spLocks noGrp="1"/>
          </p:cNvSpPr>
          <p:nvPr userDrawn="1">
            <p:ph type="body" sz="quarter" idx="16" hasCustomPrompt="1"/>
          </p:nvPr>
        </p:nvSpPr>
        <p:spPr bwMode="gray">
          <a:xfrm>
            <a:off x="280194" y="99782"/>
            <a:ext cx="2560320" cy="123111"/>
          </a:xfrm>
        </p:spPr>
        <p:txBody>
          <a:bodyPr anchor="ctr" anchorCtr="0"/>
          <a:lstStyle>
            <a:lvl1pPr marL="0" indent="0">
              <a:spcBef>
                <a:spcPts val="0"/>
              </a:spcBef>
              <a:buNone/>
              <a:defRPr sz="800">
                <a:solidFill>
                  <a:schemeClr val="bg1"/>
                </a:solidFill>
              </a:defRPr>
            </a:lvl1pPr>
            <a:lvl2pPr marL="114300" indent="0">
              <a:spcBef>
                <a:spcPts val="0"/>
              </a:spcBef>
              <a:buNone/>
              <a:defRPr sz="800"/>
            </a:lvl2pPr>
            <a:lvl3pPr marL="228600" indent="0">
              <a:spcBef>
                <a:spcPts val="0"/>
              </a:spcBef>
              <a:buNone/>
              <a:defRPr sz="800"/>
            </a:lvl3pPr>
            <a:lvl4pPr marL="342900" indent="0">
              <a:spcBef>
                <a:spcPts val="0"/>
              </a:spcBef>
              <a:buNone/>
              <a:defRPr sz="800"/>
            </a:lvl4pPr>
            <a:lvl5pPr marL="457200" indent="0">
              <a:spcBef>
                <a:spcPts val="0"/>
              </a:spcBef>
              <a:buNone/>
              <a:defRPr sz="800"/>
            </a:lvl5pPr>
          </a:lstStyle>
          <a:p>
            <a:pPr lvl="0"/>
            <a:r>
              <a:rPr lang="en-US" dirty="0"/>
              <a:t>Top Kicker – Verdana 8pt Regular, Title Case</a:t>
            </a:r>
          </a:p>
        </p:txBody>
      </p:sp>
      <p:sp>
        <p:nvSpPr>
          <p:cNvPr id="3" name="Slide title"/>
          <p:cNvSpPr>
            <a:spLocks noGrp="1"/>
          </p:cNvSpPr>
          <p:nvPr userDrawn="1">
            <p:ph type="title" hasCustomPrompt="1"/>
          </p:nvPr>
        </p:nvSpPr>
        <p:spPr bwMode="gray">
          <a:xfrm>
            <a:off x="280194" y="309824"/>
            <a:ext cx="5212080" cy="256480"/>
          </a:xfrm>
        </p:spPr>
        <p:txBody>
          <a:bodyPr/>
          <a:lstStyle>
            <a:lvl1pPr>
              <a:defRPr baseline="0">
                <a:solidFill>
                  <a:schemeClr val="bg1"/>
                </a:solidFill>
              </a:defRPr>
            </a:lvl1pPr>
          </a:lstStyle>
          <a:p>
            <a:r>
              <a:rPr lang="en-US" dirty="0"/>
              <a:t>Slide Title – Rockwell 18pt Regular, Title Case</a:t>
            </a:r>
          </a:p>
        </p:txBody>
      </p:sp>
      <p:sp>
        <p:nvSpPr>
          <p:cNvPr id="13" name="Slide subtitle"/>
          <p:cNvSpPr>
            <a:spLocks noGrp="1"/>
          </p:cNvSpPr>
          <p:nvPr userDrawn="1">
            <p:ph type="body" sz="quarter" idx="15" hasCustomPrompt="1"/>
          </p:nvPr>
        </p:nvSpPr>
        <p:spPr bwMode="gray">
          <a:xfrm>
            <a:off x="280195" y="657732"/>
            <a:ext cx="5842794" cy="184666"/>
          </a:xfrm>
        </p:spPr>
        <p:txBody>
          <a:bodyPr/>
          <a:lstStyle>
            <a:lvl1pPr marL="0" indent="0">
              <a:spcBef>
                <a:spcPts val="0"/>
              </a:spcBef>
              <a:buNone/>
              <a:defRPr sz="1200">
                <a:solidFill>
                  <a:schemeClr val="tx1"/>
                </a:solidFill>
              </a:defRPr>
            </a:lvl1pPr>
            <a:lvl2pPr>
              <a:spcBef>
                <a:spcPts val="0"/>
              </a:spcBef>
              <a:defRPr sz="1200"/>
            </a:lvl2pPr>
            <a:lvl3pPr>
              <a:spcBef>
                <a:spcPts val="0"/>
              </a:spcBef>
              <a:defRPr sz="1200"/>
            </a:lvl3pPr>
            <a:lvl4pPr>
              <a:spcBef>
                <a:spcPts val="0"/>
              </a:spcBef>
              <a:defRPr sz="1200"/>
            </a:lvl4pPr>
            <a:lvl5pPr>
              <a:spcBef>
                <a:spcPts val="0"/>
              </a:spcBef>
              <a:defRPr sz="1200"/>
            </a:lvl5pPr>
          </a:lstStyle>
          <a:p>
            <a:pPr lvl="0"/>
            <a:r>
              <a:rPr lang="en-US" dirty="0"/>
              <a:t>Slide Subtitle – Verdana 12pt Regular, Title Case</a:t>
            </a:r>
          </a:p>
        </p:txBody>
      </p:sp>
      <p:sp>
        <p:nvSpPr>
          <p:cNvPr id="15" name="Footnote"/>
          <p:cNvSpPr>
            <a:spLocks noGrp="1"/>
          </p:cNvSpPr>
          <p:nvPr userDrawn="1">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tx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22" name="Source - decorative">
            <a:extLst>
              <a:ext uri="{C183D7F6-B498-43B3-948B-1728B52AA6E4}">
                <adec:decorative xmlns:adec="http://schemas.microsoft.com/office/drawing/2017/decorative" val="1"/>
              </a:ext>
            </a:extLst>
          </p:cNvPr>
          <p:cNvSpPr>
            <a:spLocks noGrp="1"/>
          </p:cNvSpPr>
          <p:nvPr userDrawn="1">
            <p:ph type="body" sz="quarter" idx="18" hasCustomPrompt="1"/>
          </p:nvPr>
        </p:nvSpPr>
        <p:spPr bwMode="gray">
          <a:xfrm>
            <a:off x="4111256" y="4598895"/>
            <a:ext cx="2289544" cy="201705"/>
          </a:xfrm>
        </p:spPr>
        <p:txBody>
          <a:bodyPr rIns="64008" bIns="45720" anchor="b" anchorCtr="0"/>
          <a:lstStyle>
            <a:lvl1pPr marL="0" indent="0">
              <a:spcBef>
                <a:spcPts val="200"/>
              </a:spcBef>
              <a:buNone/>
              <a:defRPr sz="500">
                <a:solidFill>
                  <a:schemeClr val="tx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18" name="Slide number - decorative">
            <a:extLst>
              <a:ext uri="{C183D7F6-B498-43B3-948B-1728B52AA6E4}">
                <adec:decorative xmlns:adec="http://schemas.microsoft.com/office/drawing/2017/decorative" val="1"/>
              </a:ext>
            </a:extLst>
          </p:cNvPr>
          <p:cNvSpPr txBox="1"/>
          <p:nvPr userDrawn="1"/>
        </p:nvSpPr>
        <p:spPr bwMode="gray">
          <a:xfrm>
            <a:off x="6163373" y="444101"/>
            <a:ext cx="237427" cy="100027"/>
          </a:xfrm>
          <a:prstGeom prst="rect">
            <a:avLst/>
          </a:prstGeom>
          <a:solidFill>
            <a:schemeClr val="accent5"/>
          </a:solidFill>
        </p:spPr>
        <p:txBody>
          <a:bodyPr wrap="square" lIns="0" tIns="0"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2842800116"/>
      </p:ext>
    </p:extLst>
  </p:cSld>
  <p:clrMapOvr>
    <a:masterClrMapping/>
  </p:clrMapOvr>
  <p:extLst>
    <p:ext uri="{DCECCB84-F9BA-43D5-87BE-67443E8EF086}">
      <p15:sldGuideLst xmlns:p15="http://schemas.microsoft.com/office/powerpoint/2012/main">
        <p15:guide id="1" orient="horz" pos="6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pact Slide">
    <p:bg bwMode="gray">
      <p:bgPr>
        <a:solidFill>
          <a:schemeClr val="accent5"/>
        </a:solidFill>
        <a:effectLst/>
      </p:bgPr>
    </p:bg>
    <p:spTree>
      <p:nvGrpSpPr>
        <p:cNvPr id="1" name=""/>
        <p:cNvGrpSpPr/>
        <p:nvPr/>
      </p:nvGrpSpPr>
      <p:grpSpPr>
        <a:xfrm>
          <a:off x="0" y="0"/>
          <a:ext cx="0" cy="0"/>
          <a:chOff x="0" y="0"/>
          <a:chExt cx="0" cy="0"/>
        </a:xfrm>
      </p:grpSpPr>
      <p:sp>
        <p:nvSpPr>
          <p:cNvPr id="2" name="Slide title"/>
          <p:cNvSpPr>
            <a:spLocks noGrp="1"/>
          </p:cNvSpPr>
          <p:nvPr>
            <p:ph type="title" hasCustomPrompt="1"/>
          </p:nvPr>
        </p:nvSpPr>
        <p:spPr bwMode="gray">
          <a:xfrm>
            <a:off x="279056" y="309824"/>
            <a:ext cx="3902242" cy="256480"/>
          </a:xfrm>
          <a:prstGeom prst="rect">
            <a:avLst/>
          </a:prstGeom>
        </p:spPr>
        <p:txBody>
          <a:bodyPr wrap="square" lIns="0" tIns="0" rIns="0" bIns="0" anchor="b" anchorCtr="0">
            <a:spAutoFit/>
          </a:bodyPr>
          <a:lstStyle>
            <a:lvl1pPr>
              <a:lnSpc>
                <a:spcPct val="90000"/>
              </a:lnSpc>
              <a:defRPr b="0" baseline="0">
                <a:solidFill>
                  <a:schemeClr val="bg1"/>
                </a:solidFill>
              </a:defRPr>
            </a:lvl1pPr>
          </a:lstStyle>
          <a:p>
            <a:r>
              <a:rPr lang="en-US" dirty="0"/>
              <a:t>Impact Slide Title – Rockwell 18pt</a:t>
            </a:r>
          </a:p>
        </p:txBody>
      </p:sp>
      <p:sp>
        <p:nvSpPr>
          <p:cNvPr id="6" name="Slide subtitle"/>
          <p:cNvSpPr>
            <a:spLocks noGrp="1"/>
          </p:cNvSpPr>
          <p:nvPr>
            <p:ph type="body" sz="quarter" idx="16" hasCustomPrompt="1"/>
          </p:nvPr>
        </p:nvSpPr>
        <p:spPr bwMode="gray">
          <a:xfrm>
            <a:off x="531293" y="604599"/>
            <a:ext cx="4025123" cy="256480"/>
          </a:xfrm>
        </p:spPr>
        <p:txBody>
          <a:bodyPr/>
          <a:lstStyle>
            <a:lvl1pPr marL="0" indent="0">
              <a:lnSpc>
                <a:spcPct val="90000"/>
              </a:lnSpc>
              <a:spcBef>
                <a:spcPts val="0"/>
              </a:spcBef>
              <a:buNone/>
              <a:defRPr sz="1800" spc="50" baseline="0">
                <a:solidFill>
                  <a:schemeClr val="bg1"/>
                </a:solidFill>
                <a:latin typeface="+mj-lt"/>
              </a:defRPr>
            </a:lvl1pPr>
          </a:lstStyle>
          <a:p>
            <a:pPr lvl="0"/>
            <a:r>
              <a:rPr lang="en-US" dirty="0"/>
              <a:t>Title Continued Here If Needed</a:t>
            </a:r>
          </a:p>
        </p:txBody>
      </p:sp>
      <p:sp>
        <p:nvSpPr>
          <p:cNvPr id="15" name="Text box"/>
          <p:cNvSpPr>
            <a:spLocks noGrp="1"/>
          </p:cNvSpPr>
          <p:nvPr>
            <p:ph type="body" sz="quarter" idx="17" hasCustomPrompt="1"/>
          </p:nvPr>
        </p:nvSpPr>
        <p:spPr bwMode="gray">
          <a:xfrm>
            <a:off x="1079874" y="1727589"/>
            <a:ext cx="4241053" cy="1523815"/>
          </a:xfrm>
        </p:spPr>
        <p:txBody>
          <a:bodyPr/>
          <a:lstStyle>
            <a:lvl1pPr marL="0" indent="0">
              <a:lnSpc>
                <a:spcPct val="120000"/>
              </a:lnSpc>
              <a:spcBef>
                <a:spcPts val="1200"/>
              </a:spcBef>
              <a:buNone/>
              <a:defRPr sz="1400">
                <a:solidFill>
                  <a:schemeClr val="bg1"/>
                </a:solidFill>
              </a:defRPr>
            </a:lvl1pPr>
            <a:lvl2pPr marL="114300" indent="0">
              <a:lnSpc>
                <a:spcPct val="110000"/>
              </a:lnSpc>
              <a:spcBef>
                <a:spcPts val="1200"/>
              </a:spcBef>
              <a:buNone/>
              <a:defRPr sz="1400">
                <a:solidFill>
                  <a:schemeClr val="bg1"/>
                </a:solidFill>
              </a:defRPr>
            </a:lvl2pPr>
            <a:lvl3pPr marL="228600" indent="0">
              <a:lnSpc>
                <a:spcPct val="110000"/>
              </a:lnSpc>
              <a:spcBef>
                <a:spcPts val="1200"/>
              </a:spcBef>
              <a:buNone/>
              <a:defRPr sz="1400">
                <a:solidFill>
                  <a:schemeClr val="bg1"/>
                </a:solidFill>
              </a:defRPr>
            </a:lvl3pPr>
            <a:lvl4pPr marL="342900" indent="0">
              <a:lnSpc>
                <a:spcPct val="110000"/>
              </a:lnSpc>
              <a:spcBef>
                <a:spcPts val="1200"/>
              </a:spcBef>
              <a:buNone/>
              <a:defRPr sz="1400">
                <a:solidFill>
                  <a:schemeClr val="bg1"/>
                </a:solidFill>
              </a:defRPr>
            </a:lvl4pPr>
            <a:lvl5pPr marL="457200" indent="0">
              <a:lnSpc>
                <a:spcPct val="110000"/>
              </a:lnSpc>
              <a:spcBef>
                <a:spcPts val="1200"/>
              </a:spcBef>
              <a:buNone/>
              <a:defRPr sz="1400">
                <a:solidFill>
                  <a:schemeClr val="bg1"/>
                </a:solidFill>
              </a:defRPr>
            </a:lvl5pPr>
          </a:lstStyle>
          <a:p>
            <a:pPr lvl="0"/>
            <a:r>
              <a:rPr lang="en-US" dirty="0"/>
              <a:t>Use dark background (impact) slides sparingly (ex: a single quote, statistic, or large image). See sample impact slides in the EAB On-screen Graphic and Layout Guide. Impact quote text – Verdana 14pt Regular. Keep quote short and minimize slide titling. </a:t>
            </a:r>
          </a:p>
        </p:txBody>
      </p:sp>
      <p:sp>
        <p:nvSpPr>
          <p:cNvPr id="17" name="Footnote"/>
          <p:cNvSpPr>
            <a:spLocks noGrp="1"/>
          </p:cNvSpPr>
          <p:nvPr>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accent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16" name="Source - decorative">
            <a:extLst>
              <a:ext uri="{C183D7F6-B498-43B3-948B-1728B52AA6E4}">
                <adec:decorative xmlns:adec="http://schemas.microsoft.com/office/drawing/2017/decorative" val="1"/>
              </a:ext>
            </a:extLst>
          </p:cNvPr>
          <p:cNvSpPr>
            <a:spLocks noGrp="1"/>
          </p:cNvSpPr>
          <p:nvPr>
            <p:ph type="body" sz="quarter" idx="18" hasCustomPrompt="1"/>
          </p:nvPr>
        </p:nvSpPr>
        <p:spPr bwMode="gray">
          <a:xfrm>
            <a:off x="4114800" y="4599432"/>
            <a:ext cx="2286000" cy="201168"/>
          </a:xfrm>
        </p:spPr>
        <p:txBody>
          <a:bodyPr rIns="64008" bIns="45720" anchor="b" anchorCtr="0"/>
          <a:lstStyle>
            <a:lvl1pPr marL="0" indent="0">
              <a:spcBef>
                <a:spcPts val="200"/>
              </a:spcBef>
              <a:buNone/>
              <a:defRPr sz="500">
                <a:solidFill>
                  <a:schemeClr val="accent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9"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1614469931"/>
      </p:ext>
    </p:extLst>
  </p:cSld>
  <p:clrMapOvr>
    <a:masterClrMapping/>
  </p:clrMapOvr>
  <p:extLst>
    <p:ext uri="{DCECCB84-F9BA-43D5-87BE-67443E8EF086}">
      <p15:sldGuideLst xmlns:p15="http://schemas.microsoft.com/office/powerpoint/2012/main">
        <p15:guide id="1" orient="horz" pos="6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Branded">
    <p:bg bwMode="gray">
      <p:bgPr>
        <a:solidFill>
          <a:schemeClr val="accent5"/>
        </a:solidFill>
        <a:effectLst/>
      </p:bgPr>
    </p:bg>
    <p:spTree>
      <p:nvGrpSpPr>
        <p:cNvPr id="1" name=""/>
        <p:cNvGrpSpPr/>
        <p:nvPr/>
      </p:nvGrpSpPr>
      <p:grpSpPr>
        <a:xfrm>
          <a:off x="0" y="0"/>
          <a:ext cx="0" cy="0"/>
          <a:chOff x="0" y="0"/>
          <a:chExt cx="0" cy="0"/>
        </a:xfrm>
      </p:grpSpPr>
      <p:pic>
        <p:nvPicPr>
          <p:cNvPr id="4" name="Picture 3" descr="A picture containing shape&#10;&#10;Description automatically generated">
            <a:extLst>
              <a:ext uri="{FF2B5EF4-FFF2-40B4-BE49-F238E27FC236}">
                <a16:creationId xmlns:a16="http://schemas.microsoft.com/office/drawing/2014/main" id="{16C50B67-273C-48B7-A6BA-E8BA250A85FA}"/>
              </a:ext>
            </a:extLst>
          </p:cNvPr>
          <p:cNvPicPr>
            <a:picLocks noChangeAspect="1"/>
          </p:cNvPicPr>
          <p:nvPr userDrawn="1"/>
        </p:nvPicPr>
        <p:blipFill>
          <a:blip r:embed="rId3"/>
          <a:stretch>
            <a:fillRect/>
          </a:stretch>
        </p:blipFill>
        <p:spPr>
          <a:xfrm>
            <a:off x="508" y="0"/>
            <a:ext cx="6399784" cy="4800600"/>
          </a:xfrm>
          <a:prstGeom prst="rect">
            <a:avLst/>
          </a:prstGeom>
        </p:spPr>
      </p:pic>
      <p:sp>
        <p:nvSpPr>
          <p:cNvPr id="2" name="Slide title"/>
          <p:cNvSpPr>
            <a:spLocks noGrp="1"/>
          </p:cNvSpPr>
          <p:nvPr>
            <p:ph type="title" hasCustomPrompt="1"/>
          </p:nvPr>
        </p:nvSpPr>
        <p:spPr bwMode="gray">
          <a:xfrm>
            <a:off x="279056" y="309824"/>
            <a:ext cx="3902242" cy="256480"/>
          </a:xfrm>
          <a:prstGeom prst="rect">
            <a:avLst/>
          </a:prstGeom>
        </p:spPr>
        <p:txBody>
          <a:bodyPr wrap="square" lIns="0" tIns="0" rIns="0" bIns="0" anchor="b" anchorCtr="0">
            <a:spAutoFit/>
          </a:bodyPr>
          <a:lstStyle>
            <a:lvl1pPr>
              <a:lnSpc>
                <a:spcPct val="90000"/>
              </a:lnSpc>
              <a:defRPr b="0" baseline="0">
                <a:solidFill>
                  <a:schemeClr val="bg1"/>
                </a:solidFill>
              </a:defRPr>
            </a:lvl1pPr>
          </a:lstStyle>
          <a:p>
            <a:r>
              <a:rPr lang="en-US" dirty="0"/>
              <a:t>Impact Slide Title – Rockwell 18pt</a:t>
            </a:r>
          </a:p>
        </p:txBody>
      </p:sp>
      <p:sp>
        <p:nvSpPr>
          <p:cNvPr id="6" name="Slide subtitle"/>
          <p:cNvSpPr>
            <a:spLocks noGrp="1"/>
          </p:cNvSpPr>
          <p:nvPr>
            <p:ph type="body" sz="quarter" idx="16" hasCustomPrompt="1"/>
          </p:nvPr>
        </p:nvSpPr>
        <p:spPr bwMode="gray">
          <a:xfrm>
            <a:off x="531293" y="604599"/>
            <a:ext cx="4025123" cy="256480"/>
          </a:xfrm>
        </p:spPr>
        <p:txBody>
          <a:bodyPr/>
          <a:lstStyle>
            <a:lvl1pPr marL="0" indent="0">
              <a:lnSpc>
                <a:spcPct val="90000"/>
              </a:lnSpc>
              <a:spcBef>
                <a:spcPts val="0"/>
              </a:spcBef>
              <a:buNone/>
              <a:defRPr sz="1800" spc="50" baseline="0">
                <a:solidFill>
                  <a:schemeClr val="bg1"/>
                </a:solidFill>
                <a:latin typeface="+mj-lt"/>
              </a:defRPr>
            </a:lvl1pPr>
          </a:lstStyle>
          <a:p>
            <a:pPr lvl="0"/>
            <a:r>
              <a:rPr lang="en-US" dirty="0"/>
              <a:t>Title Continued Here If Needed</a:t>
            </a:r>
          </a:p>
        </p:txBody>
      </p:sp>
      <p:sp>
        <p:nvSpPr>
          <p:cNvPr id="15" name="Text box"/>
          <p:cNvSpPr>
            <a:spLocks noGrp="1"/>
          </p:cNvSpPr>
          <p:nvPr>
            <p:ph type="body" sz="quarter" idx="17" hasCustomPrompt="1"/>
          </p:nvPr>
        </p:nvSpPr>
        <p:spPr bwMode="gray">
          <a:xfrm>
            <a:off x="531293" y="1727589"/>
            <a:ext cx="4241053" cy="1523815"/>
          </a:xfrm>
        </p:spPr>
        <p:txBody>
          <a:bodyPr/>
          <a:lstStyle>
            <a:lvl1pPr marL="0" indent="0">
              <a:lnSpc>
                <a:spcPct val="120000"/>
              </a:lnSpc>
              <a:spcBef>
                <a:spcPts val="1200"/>
              </a:spcBef>
              <a:buNone/>
              <a:defRPr sz="1400">
                <a:solidFill>
                  <a:schemeClr val="bg1"/>
                </a:solidFill>
              </a:defRPr>
            </a:lvl1pPr>
            <a:lvl2pPr marL="114300" indent="0">
              <a:lnSpc>
                <a:spcPct val="110000"/>
              </a:lnSpc>
              <a:spcBef>
                <a:spcPts val="1200"/>
              </a:spcBef>
              <a:buNone/>
              <a:defRPr sz="1400">
                <a:solidFill>
                  <a:schemeClr val="bg1"/>
                </a:solidFill>
              </a:defRPr>
            </a:lvl2pPr>
            <a:lvl3pPr marL="228600" indent="0">
              <a:lnSpc>
                <a:spcPct val="110000"/>
              </a:lnSpc>
              <a:spcBef>
                <a:spcPts val="1200"/>
              </a:spcBef>
              <a:buNone/>
              <a:defRPr sz="1400">
                <a:solidFill>
                  <a:schemeClr val="bg1"/>
                </a:solidFill>
              </a:defRPr>
            </a:lvl3pPr>
            <a:lvl4pPr marL="342900" indent="0">
              <a:lnSpc>
                <a:spcPct val="110000"/>
              </a:lnSpc>
              <a:spcBef>
                <a:spcPts val="1200"/>
              </a:spcBef>
              <a:buNone/>
              <a:defRPr sz="1400">
                <a:solidFill>
                  <a:schemeClr val="bg1"/>
                </a:solidFill>
              </a:defRPr>
            </a:lvl4pPr>
            <a:lvl5pPr marL="457200" indent="0">
              <a:lnSpc>
                <a:spcPct val="110000"/>
              </a:lnSpc>
              <a:spcBef>
                <a:spcPts val="1200"/>
              </a:spcBef>
              <a:buNone/>
              <a:defRPr sz="1400">
                <a:solidFill>
                  <a:schemeClr val="bg1"/>
                </a:solidFill>
              </a:defRPr>
            </a:lvl5pPr>
          </a:lstStyle>
          <a:p>
            <a:pPr lvl="0"/>
            <a:r>
              <a:rPr lang="en-US" dirty="0"/>
              <a:t>Use dark background (impact) slides sparingly (ex: a single quote, statistic, or large image). See sample impact slides in the EAB On-screen Graphic and Layout Guide. Impact quote text – Verdana 14pt Regular. Keep quote short and minimize slide titling. </a:t>
            </a:r>
          </a:p>
        </p:txBody>
      </p:sp>
      <p:sp>
        <p:nvSpPr>
          <p:cNvPr id="17" name="Footnote"/>
          <p:cNvSpPr>
            <a:spLocks noGrp="1"/>
          </p:cNvSpPr>
          <p:nvPr>
            <p:ph type="body" sz="quarter" idx="19" hasCustomPrompt="1"/>
          </p:nvPr>
        </p:nvSpPr>
        <p:spPr bwMode="gray">
          <a:xfrm>
            <a:off x="0" y="4403825"/>
            <a:ext cx="2046204" cy="230832"/>
          </a:xfrm>
        </p:spPr>
        <p:txBody>
          <a:bodyPr lIns="64008" anchor="b" anchorCtr="0"/>
          <a:lstStyle>
            <a:lvl1pPr marL="114300" indent="-114300">
              <a:spcBef>
                <a:spcPts val="100"/>
              </a:spcBef>
              <a:buFont typeface="+mj-lt"/>
              <a:buAutoNum type="arabicParenR"/>
              <a:defRPr sz="500">
                <a:solidFill>
                  <a:schemeClr val="accent1"/>
                </a:solidFill>
              </a:defRPr>
            </a:lvl1pPr>
            <a:lvl2pPr>
              <a:spcBef>
                <a:spcPts val="200"/>
              </a:spcBef>
              <a:defRPr sz="500"/>
            </a:lvl2pPr>
            <a:lvl3pPr>
              <a:spcBef>
                <a:spcPts val="200"/>
              </a:spcBef>
              <a:defRPr sz="500"/>
            </a:lvl3pPr>
            <a:lvl4pPr>
              <a:spcBef>
                <a:spcPts val="200"/>
              </a:spcBef>
              <a:defRPr sz="500"/>
            </a:lvl4pPr>
            <a:lvl5pPr>
              <a:spcBef>
                <a:spcPts val="200"/>
              </a:spcBef>
              <a:defRPr sz="500"/>
            </a:lvl5pPr>
          </a:lstStyle>
          <a:p>
            <a:pPr lvl="0"/>
            <a:r>
              <a:rPr lang="en-US" dirty="0"/>
              <a:t>Click to add footnote. Numbers appear automatically (no additional space or tab needed). Use a period at the end of each footnote. Stretch box to the right as needed.</a:t>
            </a:r>
          </a:p>
        </p:txBody>
      </p:sp>
      <p:sp>
        <p:nvSpPr>
          <p:cNvPr id="16" name="Source - decorative">
            <a:extLst>
              <a:ext uri="{C183D7F6-B498-43B3-948B-1728B52AA6E4}">
                <adec:decorative xmlns:adec="http://schemas.microsoft.com/office/drawing/2017/decorative" val="1"/>
              </a:ext>
            </a:extLst>
          </p:cNvPr>
          <p:cNvSpPr>
            <a:spLocks noGrp="1"/>
          </p:cNvSpPr>
          <p:nvPr>
            <p:ph type="body" sz="quarter" idx="18" hasCustomPrompt="1"/>
          </p:nvPr>
        </p:nvSpPr>
        <p:spPr bwMode="gray">
          <a:xfrm>
            <a:off x="4114800" y="4599432"/>
            <a:ext cx="2286000" cy="201168"/>
          </a:xfrm>
        </p:spPr>
        <p:txBody>
          <a:bodyPr rIns="64008" bIns="45720" anchor="b" anchorCtr="0"/>
          <a:lstStyle>
            <a:lvl1pPr marL="0" indent="0">
              <a:spcBef>
                <a:spcPts val="200"/>
              </a:spcBef>
              <a:buNone/>
              <a:defRPr sz="500">
                <a:solidFill>
                  <a:schemeClr val="accent1"/>
                </a:solidFill>
              </a:defRPr>
            </a:lvl1pPr>
            <a:lvl2pPr marL="114300" indent="0">
              <a:spcBef>
                <a:spcPts val="200"/>
              </a:spcBef>
              <a:buNone/>
              <a:defRPr sz="500"/>
            </a:lvl2pPr>
            <a:lvl3pPr marL="228600" indent="0">
              <a:spcBef>
                <a:spcPts val="200"/>
              </a:spcBef>
              <a:buNone/>
              <a:defRPr sz="500"/>
            </a:lvl3pPr>
            <a:lvl4pPr marL="342900" indent="0">
              <a:spcBef>
                <a:spcPts val="200"/>
              </a:spcBef>
              <a:buNone/>
              <a:defRPr sz="500"/>
            </a:lvl4pPr>
            <a:lvl5pPr marL="457200" indent="0">
              <a:spcBef>
                <a:spcPts val="200"/>
              </a:spcBef>
              <a:buNone/>
              <a:defRPr sz="500"/>
            </a:lvl5pPr>
          </a:lstStyle>
          <a:p>
            <a:pPr lvl="0"/>
            <a:r>
              <a:rPr lang="en-US" dirty="0"/>
              <a:t>Source: Click to add source. Use a single space after “Source:” and a period at the end of the source. Stretch box to the left as needed.</a:t>
            </a:r>
          </a:p>
        </p:txBody>
      </p:sp>
      <p:sp>
        <p:nvSpPr>
          <p:cNvPr id="9" name="Slide number - decorative">
            <a:extLst>
              <a:ext uri="{C183D7F6-B498-43B3-948B-1728B52AA6E4}">
                <adec:decorative xmlns:adec="http://schemas.microsoft.com/office/drawing/2017/decorative" val="1"/>
              </a:ext>
            </a:extLst>
          </p:cNvPr>
          <p:cNvSpPr txBox="1"/>
          <p:nvPr userDrawn="1"/>
        </p:nvSpPr>
        <p:spPr bwMode="gray">
          <a:xfrm>
            <a:off x="6128821" y="0"/>
            <a:ext cx="271979" cy="136961"/>
          </a:xfrm>
          <a:prstGeom prst="rect">
            <a:avLst/>
          </a:prstGeom>
          <a:noFill/>
        </p:spPr>
        <p:txBody>
          <a:bodyPr wrap="square" lIns="0" tIns="36576" rIns="45720" bIns="0" rtlCol="0">
            <a:spAutoFit/>
          </a:bodyPr>
          <a:lstStyle/>
          <a:p>
            <a:pPr algn="r">
              <a:spcBef>
                <a:spcPts val="500"/>
              </a:spcBef>
            </a:pPr>
            <a:fld id="{11A0A082-46D1-4CDC-90AB-7FACAC0B3028}" type="slidenum">
              <a:rPr lang="en-US" sz="650" smtClean="0">
                <a:solidFill>
                  <a:schemeClr val="bg1"/>
                </a:solidFill>
                <a:latin typeface="+mj-lt"/>
              </a:rPr>
              <a:t>‹#›</a:t>
            </a:fld>
            <a:endParaRPr lang="en-US" sz="650" dirty="0">
              <a:solidFill>
                <a:schemeClr val="bg1"/>
              </a:solidFill>
              <a:latin typeface="+mj-lt"/>
            </a:endParaRPr>
          </a:p>
        </p:txBody>
      </p:sp>
    </p:spTree>
    <p:custDataLst>
      <p:tags r:id="rId1"/>
    </p:custDataLst>
    <p:extLst>
      <p:ext uri="{BB962C8B-B14F-4D97-AF65-F5344CB8AC3E}">
        <p14:creationId xmlns:p14="http://schemas.microsoft.com/office/powerpoint/2010/main" val="3957556385"/>
      </p:ext>
    </p:extLst>
  </p:cSld>
  <p:clrMapOvr>
    <a:masterClrMapping/>
  </p:clrMapOvr>
  <p:extLst>
    <p:ext uri="{DCECCB84-F9BA-43D5-87BE-67443E8EF086}">
      <p15:sldGuideLst xmlns:p15="http://schemas.microsoft.com/office/powerpoint/2012/main">
        <p15:guide id="1" orient="horz" pos="6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s://www.eab.com/"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8" name="Master: copyright - decorative">
            <a:hlinkClick r:id="rId18"/>
            <a:extLst>
              <a:ext uri="{C183D7F6-B498-43B3-948B-1728B52AA6E4}">
                <adec:decorative xmlns:adec="http://schemas.microsoft.com/office/drawing/2017/decorative" val="1"/>
              </a:ext>
            </a:extLst>
          </p:cNvPr>
          <p:cNvSpPr txBox="1"/>
          <p:nvPr userDrawn="1"/>
        </p:nvSpPr>
        <p:spPr bwMode="gray">
          <a:xfrm>
            <a:off x="-1" y="4677489"/>
            <a:ext cx="2074069" cy="123111"/>
          </a:xfrm>
          <a:prstGeom prst="rect">
            <a:avLst/>
          </a:prstGeom>
          <a:noFill/>
        </p:spPr>
        <p:txBody>
          <a:bodyPr wrap="square" lIns="64008" tIns="0" rIns="64008" bIns="45720" rtlCol="0" anchor="b" anchorCtr="0">
            <a:spAutoFit/>
          </a:bodyPr>
          <a:lstStyle/>
          <a:p>
            <a:pPr marL="0" marR="0" lvl="0" indent="0" algn="l" defTabSz="64008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rPr>
              <a:t>©2024 by EAB. </a:t>
            </a:r>
            <a:r>
              <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Arial"/>
              </a:rPr>
              <a:t>All Rights Reserved.</a:t>
            </a:r>
            <a:r>
              <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rPr>
              <a:t> </a:t>
            </a:r>
            <a:r>
              <a:rPr kumimoji="0" lang="en-US" sz="500" b="1"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rPr>
              <a:t>eab.com</a:t>
            </a:r>
            <a:endParaRPr kumimoji="0" lang="en-US" sz="500" b="0" i="0" u="none" strike="noStrike" kern="1200" cap="none" spc="0" normalizeH="0" baseline="0" noProof="0" dirty="0">
              <a:ln>
                <a:noFill/>
              </a:ln>
              <a:solidFill>
                <a:schemeClr val="bg2">
                  <a:lumMod val="75000"/>
                </a:schemeClr>
              </a:solidFill>
              <a:effectLst/>
              <a:uLnTx/>
              <a:uFillTx/>
              <a:latin typeface="+mn-lt"/>
              <a:ea typeface="Verdana" panose="020B0604030504040204" pitchFamily="34" charset="0"/>
              <a:cs typeface="Verdana" panose="020B0604030504040204" pitchFamily="34" charset="0"/>
            </a:endParaRPr>
          </a:p>
        </p:txBody>
      </p:sp>
      <p:sp>
        <p:nvSpPr>
          <p:cNvPr id="10" name="Master: slide title"/>
          <p:cNvSpPr>
            <a:spLocks noGrp="1"/>
          </p:cNvSpPr>
          <p:nvPr>
            <p:ph type="title"/>
          </p:nvPr>
        </p:nvSpPr>
        <p:spPr bwMode="gray">
          <a:xfrm>
            <a:off x="277813" y="309824"/>
            <a:ext cx="5486400" cy="256480"/>
          </a:xfrm>
          <a:prstGeom prst="rect">
            <a:avLst/>
          </a:prstGeom>
        </p:spPr>
        <p:txBody>
          <a:bodyPr vert="horz" lIns="0" tIns="0" rIns="0" bIns="0" rtlCol="0" anchor="b" anchorCtr="0">
            <a:spAutoFit/>
          </a:bodyPr>
          <a:lstStyle/>
          <a:p>
            <a:r>
              <a:rPr lang="en-US" dirty="0"/>
              <a:t>Slide Title – Rockwell 18pt Regular, Title Case</a:t>
            </a:r>
          </a:p>
        </p:txBody>
      </p:sp>
      <p:sp>
        <p:nvSpPr>
          <p:cNvPr id="12" name="Master: bullets"/>
          <p:cNvSpPr>
            <a:spLocks noGrp="1"/>
          </p:cNvSpPr>
          <p:nvPr>
            <p:ph type="body" idx="1"/>
          </p:nvPr>
        </p:nvSpPr>
        <p:spPr bwMode="gray">
          <a:xfrm>
            <a:off x="2361804" y="1587129"/>
            <a:ext cx="1677192" cy="1759456"/>
          </a:xfrm>
          <a:prstGeom prst="rect">
            <a:avLst/>
          </a:prstGeom>
        </p:spPr>
        <p:txBody>
          <a:bodyPr vert="horz" wrap="square" lIns="0" tIns="0" rIns="0" bIns="0" rtlCol="0">
            <a:spAutoFit/>
          </a:body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Tree>
    <p:custDataLst>
      <p:tags r:id="rId17"/>
    </p:custDataLst>
    <p:extLst>
      <p:ext uri="{BB962C8B-B14F-4D97-AF65-F5344CB8AC3E}">
        <p14:creationId xmlns:p14="http://schemas.microsoft.com/office/powerpoint/2010/main" val="40580211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54" r:id="rId3"/>
    <p:sldLayoutId id="2147483652" r:id="rId4"/>
    <p:sldLayoutId id="2147483657" r:id="rId5"/>
    <p:sldLayoutId id="2147483658" r:id="rId6"/>
    <p:sldLayoutId id="2147483659" r:id="rId7"/>
    <p:sldLayoutId id="2147483661" r:id="rId8"/>
    <p:sldLayoutId id="2147483677" r:id="rId9"/>
    <p:sldLayoutId id="2147483663" r:id="rId10"/>
    <p:sldLayoutId id="2147483669" r:id="rId11"/>
    <p:sldLayoutId id="2147483662" r:id="rId12"/>
    <p:sldLayoutId id="2147483670" r:id="rId13"/>
    <p:sldLayoutId id="2147483671" r:id="rId14"/>
    <p:sldLayoutId id="2147483678" r:id="rId15"/>
  </p:sldLayoutIdLst>
  <p:hf hdr="0" ftr="0" dt="0"/>
  <p:txStyles>
    <p:titleStyle>
      <a:lvl1pPr algn="l" defTabSz="480060" rtl="0" eaLnBrk="1" latinLnBrk="0" hangingPunct="1">
        <a:lnSpc>
          <a:spcPct val="90000"/>
        </a:lnSpc>
        <a:spcBef>
          <a:spcPct val="0"/>
        </a:spcBef>
        <a:buNone/>
        <a:defRPr sz="1800" kern="1200" spc="50" baseline="0">
          <a:solidFill>
            <a:schemeClr val="tx1"/>
          </a:solidFill>
          <a:latin typeface="+mj-lt"/>
          <a:ea typeface="+mj-ea"/>
          <a:cs typeface="+mj-cs"/>
        </a:defRPr>
      </a:lvl1pPr>
    </p:titleStyle>
    <p:bodyStyle>
      <a:lvl1pPr marL="117475" indent="-117475" algn="l" defTabSz="480060" rtl="0" eaLnBrk="1" latinLnBrk="0" hangingPunct="1">
        <a:lnSpc>
          <a:spcPct val="100000"/>
        </a:lnSpc>
        <a:spcBef>
          <a:spcPts val="500"/>
        </a:spcBef>
        <a:buClrTx/>
        <a:buFont typeface="Arial" panose="020B0604020202020204" pitchFamily="34" charset="0"/>
        <a:buChar char="•"/>
        <a:defRPr sz="900" kern="1200">
          <a:solidFill>
            <a:schemeClr val="tx1"/>
          </a:solidFill>
          <a:latin typeface="+mn-lt"/>
          <a:ea typeface="+mn-ea"/>
          <a:cs typeface="+mn-cs"/>
        </a:defRPr>
      </a:lvl1pPr>
      <a:lvl2pPr marL="228600" indent="-114300" algn="l" defTabSz="480060" rtl="0" eaLnBrk="1" latinLnBrk="0" hangingPunct="1">
        <a:lnSpc>
          <a:spcPct val="100000"/>
        </a:lnSpc>
        <a:spcBef>
          <a:spcPts val="500"/>
        </a:spcBef>
        <a:buClrTx/>
        <a:buFont typeface="Verdana" panose="020B0604030504040204" pitchFamily="34" charset="0"/>
        <a:buChar char="–"/>
        <a:defRPr sz="900" kern="1200">
          <a:solidFill>
            <a:schemeClr val="tx1"/>
          </a:solidFill>
          <a:latin typeface="+mn-lt"/>
          <a:ea typeface="+mn-ea"/>
          <a:cs typeface="+mn-cs"/>
        </a:defRPr>
      </a:lvl2pPr>
      <a:lvl3pPr marL="342900" indent="-114300" algn="l" defTabSz="480060" rtl="0" eaLnBrk="1" latinLnBrk="0" hangingPunct="1">
        <a:lnSpc>
          <a:spcPct val="100000"/>
        </a:lnSpc>
        <a:spcBef>
          <a:spcPts val="500"/>
        </a:spcBef>
        <a:buClrTx/>
        <a:buFont typeface="Arial" panose="020B0604020202020204" pitchFamily="34" charset="0"/>
        <a:buChar char="•"/>
        <a:defRPr sz="900" kern="1200">
          <a:solidFill>
            <a:schemeClr val="tx1"/>
          </a:solidFill>
          <a:latin typeface="+mn-lt"/>
          <a:ea typeface="+mn-ea"/>
          <a:cs typeface="+mn-cs"/>
        </a:defRPr>
      </a:lvl3pPr>
      <a:lvl4pPr marL="4572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4pPr>
      <a:lvl5pPr marL="571500" indent="-114300" algn="l" defTabSz="480060" rtl="0" eaLnBrk="1" latinLnBrk="0" hangingPunct="1">
        <a:lnSpc>
          <a:spcPct val="100000"/>
        </a:lnSpc>
        <a:spcBef>
          <a:spcPts val="500"/>
        </a:spcBef>
        <a:buFont typeface="Arial" panose="020B0604020202020204" pitchFamily="34" charset="0"/>
        <a:buChar char="•"/>
        <a:defRPr sz="9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p:bodyStyle>
    <p:otherStyle>
      <a:defPPr>
        <a:defRPr lang="en-US"/>
      </a:defPPr>
      <a:lvl1pPr marL="0" algn="l" defTabSz="-114300" rtl="0" eaLnBrk="1" latinLnBrk="0" hangingPunct="1">
        <a:lnSpc>
          <a:spcPct val="100000"/>
        </a:lnSpc>
        <a:spcBef>
          <a:spcPts val="300"/>
        </a:spcBef>
        <a:defRPr sz="800" kern="1200">
          <a:solidFill>
            <a:schemeClr val="tx1"/>
          </a:solidFill>
          <a:latin typeface="+mn-lt"/>
          <a:ea typeface="+mn-ea"/>
          <a:cs typeface="+mn-cs"/>
        </a:defRPr>
      </a:lvl1pPr>
      <a:lvl2pPr marL="0" algn="l" defTabSz="-114300" rtl="0" eaLnBrk="1" latinLnBrk="0" hangingPunct="1">
        <a:lnSpc>
          <a:spcPct val="100000"/>
        </a:lnSpc>
        <a:spcBef>
          <a:spcPts val="300"/>
        </a:spcBef>
        <a:defRPr sz="800" kern="1200">
          <a:solidFill>
            <a:schemeClr val="tx1"/>
          </a:solidFill>
          <a:latin typeface="+mn-lt"/>
          <a:ea typeface="+mn-ea"/>
          <a:cs typeface="+mn-cs"/>
        </a:defRPr>
      </a:lvl2pPr>
      <a:lvl3pPr marL="0" algn="l" defTabSz="-114300" rtl="0" eaLnBrk="1" latinLnBrk="0" hangingPunct="1">
        <a:lnSpc>
          <a:spcPct val="100000"/>
        </a:lnSpc>
        <a:spcBef>
          <a:spcPts val="300"/>
        </a:spcBef>
        <a:defRPr sz="800" kern="1200">
          <a:solidFill>
            <a:schemeClr val="tx1"/>
          </a:solidFill>
          <a:latin typeface="+mn-lt"/>
          <a:ea typeface="+mn-ea"/>
          <a:cs typeface="+mn-cs"/>
        </a:defRPr>
      </a:lvl3pPr>
      <a:lvl4pPr marL="0" algn="l" defTabSz="-114300" rtl="0" eaLnBrk="1" latinLnBrk="0" hangingPunct="1">
        <a:lnSpc>
          <a:spcPct val="100000"/>
        </a:lnSpc>
        <a:spcBef>
          <a:spcPts val="300"/>
        </a:spcBef>
        <a:defRPr sz="800" kern="1200">
          <a:solidFill>
            <a:schemeClr val="tx1"/>
          </a:solidFill>
          <a:latin typeface="+mn-lt"/>
          <a:ea typeface="+mn-ea"/>
          <a:cs typeface="+mn-cs"/>
        </a:defRPr>
      </a:lvl4pPr>
      <a:lvl5pPr marL="0" algn="l" defTabSz="-114300" rtl="0" eaLnBrk="1" latinLnBrk="0" hangingPunct="1">
        <a:lnSpc>
          <a:spcPct val="100000"/>
        </a:lnSpc>
        <a:spcBef>
          <a:spcPts val="300"/>
        </a:spcBef>
        <a:defRPr sz="800" kern="1200">
          <a:solidFill>
            <a:schemeClr val="tx1"/>
          </a:solidFill>
          <a:latin typeface="+mn-lt"/>
          <a:ea typeface="+mn-ea"/>
          <a:cs typeface="+mn-cs"/>
        </a:defRPr>
      </a:lvl5pPr>
      <a:lvl6pPr marL="0" algn="l" defTabSz="-114300" rtl="0" eaLnBrk="1" latinLnBrk="0" hangingPunct="1">
        <a:lnSpc>
          <a:spcPct val="100000"/>
        </a:lnSpc>
        <a:spcBef>
          <a:spcPts val="300"/>
        </a:spcBef>
        <a:defRPr sz="800" kern="1200">
          <a:solidFill>
            <a:schemeClr val="tx1"/>
          </a:solidFill>
          <a:latin typeface="+mn-lt"/>
          <a:ea typeface="+mn-ea"/>
          <a:cs typeface="+mn-cs"/>
        </a:defRPr>
      </a:lvl6pPr>
      <a:lvl7pPr marL="0" algn="l" defTabSz="-114300" rtl="0" eaLnBrk="1" latinLnBrk="0" hangingPunct="1">
        <a:lnSpc>
          <a:spcPct val="100000"/>
        </a:lnSpc>
        <a:spcBef>
          <a:spcPts val="300"/>
        </a:spcBef>
        <a:defRPr sz="800" kern="1200">
          <a:solidFill>
            <a:schemeClr val="tx1"/>
          </a:solidFill>
          <a:latin typeface="+mn-lt"/>
          <a:ea typeface="+mn-ea"/>
          <a:cs typeface="+mn-cs"/>
        </a:defRPr>
      </a:lvl7pPr>
      <a:lvl8pPr marL="0" algn="l" defTabSz="-114300" rtl="0" eaLnBrk="1" latinLnBrk="0" hangingPunct="1">
        <a:lnSpc>
          <a:spcPct val="100000"/>
        </a:lnSpc>
        <a:spcBef>
          <a:spcPts val="300"/>
        </a:spcBef>
        <a:defRPr sz="800" kern="1200">
          <a:solidFill>
            <a:schemeClr val="tx1"/>
          </a:solidFill>
          <a:latin typeface="+mn-lt"/>
          <a:ea typeface="+mn-ea"/>
          <a:cs typeface="+mn-cs"/>
        </a:defRPr>
      </a:lvl8pPr>
      <a:lvl9pPr marL="0" algn="l" defTabSz="-114300" rtl="0" eaLnBrk="1" latinLnBrk="0" hangingPunct="1">
        <a:lnSpc>
          <a:spcPct val="100000"/>
        </a:lnSpc>
        <a:spcBef>
          <a:spcPts val="300"/>
        </a:spcBef>
        <a:defRPr sz="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57" userDrawn="1">
          <p15:clr>
            <a:srgbClr val="C35EA4"/>
          </p15:clr>
        </p15:guide>
        <p15:guide id="2" pos="175" userDrawn="1">
          <p15:clr>
            <a:srgbClr val="C35EA4"/>
          </p15:clr>
        </p15:guide>
        <p15:guide id="3" orient="horz" pos="2849"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image" Target="../media/image56.png"/><Relationship Id="rId4" Type="http://schemas.openxmlformats.org/officeDocument/2006/relationships/image" Target="../media/image5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22.xml"/><Relationship Id="rId6" Type="http://schemas.openxmlformats.org/officeDocument/2006/relationships/image" Target="../media/image58.png"/><Relationship Id="rId5" Type="http://schemas.microsoft.com/office/2007/relationships/hdphoto" Target="../media/hdphoto6.wdp"/><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61.png"/><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9.png"/><Relationship Id="rId7" Type="http://schemas.openxmlformats.org/officeDocument/2006/relationships/image" Target="../media/image41.png"/><Relationship Id="rId12" Type="http://schemas.microsoft.com/office/2007/relationships/hdphoto" Target="../media/hdphoto5.wdp"/><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43.png"/><Relationship Id="rId5" Type="http://schemas.openxmlformats.org/officeDocument/2006/relationships/image" Target="../media/image40.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42.png"/></Relationships>
</file>

<file path=ppt/slides/_rels/slide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microsoft.com/office/2018/10/relationships/comments" Target="../comments/modernComment_7FFDEAE3_4F7DD7F8.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eg"/></Relationships>
</file>

<file path=ppt/slides/_rels/slide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notesSlide" Target="../notesSlides/notesSlide8.xml"/><Relationship Id="rId7" Type="http://schemas.openxmlformats.org/officeDocument/2006/relationships/image" Target="../media/image50.png"/><Relationship Id="rId12" Type="http://schemas.openxmlformats.org/officeDocument/2006/relationships/image" Target="../media/image54.png"/><Relationship Id="rId2"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image" Target="../media/image49.png"/><Relationship Id="rId11" Type="http://schemas.openxmlformats.org/officeDocument/2006/relationships/image" Target="../media/image53.png"/><Relationship Id="rId5" Type="http://schemas.openxmlformats.org/officeDocument/2006/relationships/image" Target="../media/image48.png"/><Relationship Id="rId10" Type="http://schemas.openxmlformats.org/officeDocument/2006/relationships/image" Target="../media/image52.png"/><Relationship Id="rId4" Type="http://schemas.microsoft.com/office/2018/10/relationships/comments" Target="../comments/modernComment_19F_7AA971EA.xml"/><Relationship Id="rId9" Type="http://schemas.openxmlformats.org/officeDocument/2006/relationships/image" Target="../media/image5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3801E-CDAF-4EFF-9CCB-B282F46EB6F4}"/>
              </a:ext>
            </a:extLst>
          </p:cNvPr>
          <p:cNvSpPr>
            <a:spLocks noGrp="1"/>
          </p:cNvSpPr>
          <p:nvPr>
            <p:ph type="title"/>
          </p:nvPr>
        </p:nvSpPr>
        <p:spPr>
          <a:xfrm>
            <a:off x="812800" y="2400300"/>
            <a:ext cx="4779478" cy="346249"/>
          </a:xfrm>
        </p:spPr>
        <p:txBody>
          <a:bodyPr/>
          <a:lstStyle/>
          <a:p>
            <a:r>
              <a:rPr lang="en-US" dirty="0"/>
              <a:t>Tame Your Data Infrastructure</a:t>
            </a:r>
          </a:p>
        </p:txBody>
      </p:sp>
      <p:sp>
        <p:nvSpPr>
          <p:cNvPr id="7" name="Text Placeholder 6">
            <a:extLst>
              <a:ext uri="{FF2B5EF4-FFF2-40B4-BE49-F238E27FC236}">
                <a16:creationId xmlns:a16="http://schemas.microsoft.com/office/drawing/2014/main" id="{D493AFFD-64A3-0BCB-F87A-D4A54D0E3BC8}"/>
              </a:ext>
            </a:extLst>
          </p:cNvPr>
          <p:cNvSpPr>
            <a:spLocks noGrp="1"/>
          </p:cNvSpPr>
          <p:nvPr>
            <p:ph type="body" sz="quarter" idx="14"/>
          </p:nvPr>
        </p:nvSpPr>
        <p:spPr/>
        <p:txBody>
          <a:bodyPr/>
          <a:lstStyle/>
          <a:p>
            <a:r>
              <a:rPr lang="en-US" dirty="0"/>
              <a:t>Edify</a:t>
            </a:r>
          </a:p>
        </p:txBody>
      </p:sp>
      <p:sp>
        <p:nvSpPr>
          <p:cNvPr id="5" name="Text Placeholder 4">
            <a:extLst>
              <a:ext uri="{FF2B5EF4-FFF2-40B4-BE49-F238E27FC236}">
                <a16:creationId xmlns:a16="http://schemas.microsoft.com/office/drawing/2014/main" id="{067ED82F-DB98-142B-2449-EB363767FA99}"/>
              </a:ext>
            </a:extLst>
          </p:cNvPr>
          <p:cNvSpPr>
            <a:spLocks noGrp="1"/>
          </p:cNvSpPr>
          <p:nvPr>
            <p:ph type="body" sz="quarter" idx="13"/>
          </p:nvPr>
        </p:nvSpPr>
        <p:spPr>
          <a:xfrm>
            <a:off x="812800" y="2871081"/>
            <a:ext cx="4599172" cy="677108"/>
          </a:xfrm>
        </p:spPr>
        <p:txBody>
          <a:bodyPr/>
          <a:lstStyle/>
          <a:p>
            <a:r>
              <a:rPr lang="en-US" dirty="0"/>
              <a:t>How the </a:t>
            </a:r>
            <a:r>
              <a:rPr lang="en-US" b="1" dirty="0"/>
              <a:t>University of Washington </a:t>
            </a:r>
            <a:r>
              <a:rPr lang="en-US" dirty="0"/>
              <a:t>Created a Collaborative and Confident Data Culture on Campus</a:t>
            </a:r>
          </a:p>
          <a:p>
            <a:endParaRPr lang="en-US" dirty="0"/>
          </a:p>
          <a:p>
            <a:r>
              <a:rPr lang="en-US" dirty="0"/>
              <a:t>September 10, 2024</a:t>
            </a:r>
          </a:p>
        </p:txBody>
      </p:sp>
    </p:spTree>
    <p:extLst>
      <p:ext uri="{BB962C8B-B14F-4D97-AF65-F5344CB8AC3E}">
        <p14:creationId xmlns:p14="http://schemas.microsoft.com/office/powerpoint/2010/main" val="15678992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90757-AFB6-49C0-B6EE-4C41A8D13B10}"/>
              </a:ext>
            </a:extLst>
          </p:cNvPr>
          <p:cNvSpPr>
            <a:spLocks noGrp="1"/>
          </p:cNvSpPr>
          <p:nvPr>
            <p:ph type="title"/>
          </p:nvPr>
        </p:nvSpPr>
        <p:spPr>
          <a:xfrm>
            <a:off x="863781" y="1327638"/>
            <a:ext cx="274320" cy="274320"/>
          </a:xfrm>
        </p:spPr>
        <p:txBody>
          <a:bodyPr/>
          <a:lstStyle/>
          <a:p>
            <a:r>
              <a:rPr lang="en-US" dirty="0"/>
              <a:t>1</a:t>
            </a:r>
          </a:p>
        </p:txBody>
      </p:sp>
      <p:sp>
        <p:nvSpPr>
          <p:cNvPr id="3" name="Text Placeholder 2">
            <a:extLst>
              <a:ext uri="{FF2B5EF4-FFF2-40B4-BE49-F238E27FC236}">
                <a16:creationId xmlns:a16="http://schemas.microsoft.com/office/drawing/2014/main" id="{8CBA4033-F789-4DBC-B770-FBA32F67C156}"/>
              </a:ext>
            </a:extLst>
          </p:cNvPr>
          <p:cNvSpPr>
            <a:spLocks noGrp="1"/>
          </p:cNvSpPr>
          <p:nvPr>
            <p:ph type="body" sz="quarter" idx="13"/>
          </p:nvPr>
        </p:nvSpPr>
        <p:spPr>
          <a:xfrm>
            <a:off x="1363152" y="1388568"/>
            <a:ext cx="3749040" cy="138499"/>
          </a:xfrm>
        </p:spPr>
        <p:txBody>
          <a:bodyPr/>
          <a:lstStyle/>
          <a:p>
            <a:r>
              <a:rPr lang="en-US" sz="900" dirty="0">
                <a:latin typeface="+mn-lt"/>
              </a:rPr>
              <a:t>Meet the University of Washington</a:t>
            </a:r>
          </a:p>
        </p:txBody>
      </p:sp>
      <p:sp>
        <p:nvSpPr>
          <p:cNvPr id="4" name="Text Placeholder 3">
            <a:extLst>
              <a:ext uri="{FF2B5EF4-FFF2-40B4-BE49-F238E27FC236}">
                <a16:creationId xmlns:a16="http://schemas.microsoft.com/office/drawing/2014/main" id="{5EBB8D5A-9968-4683-924C-A4396808B512}"/>
              </a:ext>
            </a:extLst>
          </p:cNvPr>
          <p:cNvSpPr>
            <a:spLocks noGrp="1"/>
          </p:cNvSpPr>
          <p:nvPr>
            <p:ph type="body" sz="quarter" idx="17"/>
          </p:nvPr>
        </p:nvSpPr>
        <p:spPr>
          <a:xfrm>
            <a:off x="863781" y="2067549"/>
            <a:ext cx="274320" cy="276999"/>
          </a:xfrm>
        </p:spPr>
        <p:txBody>
          <a:bodyPr/>
          <a:lstStyle/>
          <a:p>
            <a:r>
              <a:rPr lang="en-US" dirty="0"/>
              <a:t>2</a:t>
            </a:r>
          </a:p>
        </p:txBody>
      </p:sp>
      <p:sp>
        <p:nvSpPr>
          <p:cNvPr id="5" name="Text Placeholder 4">
            <a:extLst>
              <a:ext uri="{FF2B5EF4-FFF2-40B4-BE49-F238E27FC236}">
                <a16:creationId xmlns:a16="http://schemas.microsoft.com/office/drawing/2014/main" id="{F7DFC682-25D4-4CE9-BD6F-56E8D8D75295}"/>
              </a:ext>
            </a:extLst>
          </p:cNvPr>
          <p:cNvSpPr>
            <a:spLocks noGrp="1"/>
          </p:cNvSpPr>
          <p:nvPr>
            <p:ph type="body" sz="quarter" idx="18"/>
          </p:nvPr>
        </p:nvSpPr>
        <p:spPr>
          <a:xfrm>
            <a:off x="1363152" y="1990606"/>
            <a:ext cx="3749040" cy="430887"/>
          </a:xfrm>
        </p:spPr>
        <p:txBody>
          <a:bodyPr/>
          <a:lstStyle/>
          <a:p>
            <a:r>
              <a:rPr lang="en-US" sz="1400" dirty="0">
                <a:latin typeface="+mj-lt"/>
              </a:rPr>
              <a:t>Creating a Confident Data Culture: </a:t>
            </a:r>
          </a:p>
          <a:p>
            <a:r>
              <a:rPr lang="en-US" sz="1400" dirty="0">
                <a:latin typeface="+mj-lt"/>
              </a:rPr>
              <a:t>Impact of Centralized Data System</a:t>
            </a:r>
          </a:p>
        </p:txBody>
      </p:sp>
      <p:sp>
        <p:nvSpPr>
          <p:cNvPr id="6" name="Text Placeholder 5">
            <a:extLst>
              <a:ext uri="{FF2B5EF4-FFF2-40B4-BE49-F238E27FC236}">
                <a16:creationId xmlns:a16="http://schemas.microsoft.com/office/drawing/2014/main" id="{7E42C15C-1963-4B6A-94EC-B834EB53DCFC}"/>
              </a:ext>
            </a:extLst>
          </p:cNvPr>
          <p:cNvSpPr>
            <a:spLocks noGrp="1"/>
          </p:cNvSpPr>
          <p:nvPr>
            <p:ph type="body" sz="quarter" idx="19"/>
          </p:nvPr>
        </p:nvSpPr>
        <p:spPr>
          <a:xfrm>
            <a:off x="863781" y="2831079"/>
            <a:ext cx="274320" cy="276999"/>
          </a:xfrm>
        </p:spPr>
        <p:txBody>
          <a:bodyPr/>
          <a:lstStyle/>
          <a:p>
            <a:r>
              <a:rPr lang="en-US" dirty="0"/>
              <a:t>3</a:t>
            </a:r>
          </a:p>
        </p:txBody>
      </p:sp>
      <p:sp>
        <p:nvSpPr>
          <p:cNvPr id="7" name="Text Placeholder 6">
            <a:extLst>
              <a:ext uri="{FF2B5EF4-FFF2-40B4-BE49-F238E27FC236}">
                <a16:creationId xmlns:a16="http://schemas.microsoft.com/office/drawing/2014/main" id="{B9F06C53-A14A-4686-8CFD-2AAB56700390}"/>
              </a:ext>
            </a:extLst>
          </p:cNvPr>
          <p:cNvSpPr>
            <a:spLocks noGrp="1"/>
          </p:cNvSpPr>
          <p:nvPr>
            <p:ph type="body" sz="quarter" idx="20"/>
          </p:nvPr>
        </p:nvSpPr>
        <p:spPr>
          <a:xfrm>
            <a:off x="1363152" y="2900329"/>
            <a:ext cx="3749040" cy="138499"/>
          </a:xfrm>
        </p:spPr>
        <p:txBody>
          <a:bodyPr/>
          <a:lstStyle/>
          <a:p>
            <a:r>
              <a:rPr lang="en-US" dirty="0"/>
              <a:t>Q&amp;A</a:t>
            </a:r>
          </a:p>
        </p:txBody>
      </p:sp>
    </p:spTree>
    <p:extLst>
      <p:ext uri="{BB962C8B-B14F-4D97-AF65-F5344CB8AC3E}">
        <p14:creationId xmlns:p14="http://schemas.microsoft.com/office/powerpoint/2010/main" val="4015072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a:extLst>
              <a:ext uri="{C183D7F6-B498-43B3-948B-1728B52AA6E4}">
                <adec:decorative xmlns:adec="http://schemas.microsoft.com/office/drawing/2017/decorative" val="1"/>
              </a:ext>
            </a:extLst>
          </p:cNvPr>
          <p:cNvCxnSpPr>
            <a:cxnSpLocks/>
          </p:cNvCxnSpPr>
          <p:nvPr/>
        </p:nvCxnSpPr>
        <p:spPr bwMode="gray">
          <a:xfrm>
            <a:off x="1600196" y="2460577"/>
            <a:ext cx="0" cy="1033542"/>
          </a:xfrm>
          <a:prstGeom prst="line">
            <a:avLst/>
          </a:prstGeom>
          <a:solidFill>
            <a:schemeClr val="accent1"/>
          </a:solidFill>
          <a:ln w="12700" cap="flat" cmpd="sng" algn="ctr">
            <a:solidFill>
              <a:schemeClr val="accent5"/>
            </a:solidFill>
            <a:prstDash val="solid"/>
            <a:miter lim="800000"/>
            <a:headEnd type="none" w="med" len="med"/>
            <a:tailEnd type="none"/>
          </a:ln>
          <a:effectLst/>
        </p:spPr>
      </p:cxnSp>
      <p:cxnSp>
        <p:nvCxnSpPr>
          <p:cNvPr id="10" name="Straight Connector 9">
            <a:extLst>
              <a:ext uri="{C183D7F6-B498-43B3-948B-1728B52AA6E4}">
                <adec:decorative xmlns:adec="http://schemas.microsoft.com/office/drawing/2017/decorative" val="1"/>
              </a:ext>
            </a:extLst>
          </p:cNvPr>
          <p:cNvCxnSpPr/>
          <p:nvPr/>
        </p:nvCxnSpPr>
        <p:spPr bwMode="gray">
          <a:xfrm>
            <a:off x="429417" y="1710030"/>
            <a:ext cx="0" cy="725919"/>
          </a:xfrm>
          <a:prstGeom prst="line">
            <a:avLst/>
          </a:prstGeom>
          <a:solidFill>
            <a:schemeClr val="accent1"/>
          </a:solidFill>
          <a:ln w="12700" cap="flat" cmpd="sng" algn="ctr">
            <a:solidFill>
              <a:schemeClr val="accent5"/>
            </a:solidFill>
            <a:prstDash val="solid"/>
            <a:miter lim="800000"/>
            <a:headEnd type="none" w="med" len="med"/>
            <a:tailEnd type="none"/>
          </a:ln>
          <a:effectLst/>
        </p:spPr>
      </p:cxnSp>
      <p:cxnSp>
        <p:nvCxnSpPr>
          <p:cNvPr id="11" name="Straight Connector 10">
            <a:extLst>
              <a:ext uri="{C183D7F6-B498-43B3-948B-1728B52AA6E4}">
                <adec:decorative xmlns:adec="http://schemas.microsoft.com/office/drawing/2017/decorative" val="1"/>
              </a:ext>
            </a:extLst>
          </p:cNvPr>
          <p:cNvCxnSpPr>
            <a:cxnSpLocks/>
          </p:cNvCxnSpPr>
          <p:nvPr/>
        </p:nvCxnSpPr>
        <p:spPr bwMode="gray">
          <a:xfrm>
            <a:off x="3690006" y="2460577"/>
            <a:ext cx="0" cy="826455"/>
          </a:xfrm>
          <a:prstGeom prst="line">
            <a:avLst/>
          </a:prstGeom>
          <a:solidFill>
            <a:schemeClr val="accent1"/>
          </a:solidFill>
          <a:ln w="12700" cap="flat" cmpd="sng" algn="ctr">
            <a:solidFill>
              <a:schemeClr val="accent5"/>
            </a:solidFill>
            <a:prstDash val="solid"/>
            <a:miter lim="800000"/>
            <a:headEnd type="none" w="med" len="med"/>
            <a:tailEnd type="none"/>
          </a:ln>
          <a:effectLst/>
        </p:spPr>
      </p:cxnSp>
      <p:cxnSp>
        <p:nvCxnSpPr>
          <p:cNvPr id="12" name="Straight Connector 11">
            <a:extLst>
              <a:ext uri="{C183D7F6-B498-43B3-948B-1728B52AA6E4}">
                <adec:decorative xmlns:adec="http://schemas.microsoft.com/office/drawing/2017/decorative" val="1"/>
              </a:ext>
            </a:extLst>
          </p:cNvPr>
          <p:cNvCxnSpPr/>
          <p:nvPr/>
        </p:nvCxnSpPr>
        <p:spPr bwMode="gray">
          <a:xfrm>
            <a:off x="2662417" y="1710030"/>
            <a:ext cx="0" cy="725919"/>
          </a:xfrm>
          <a:prstGeom prst="line">
            <a:avLst/>
          </a:prstGeom>
          <a:solidFill>
            <a:schemeClr val="accent1"/>
          </a:solidFill>
          <a:ln w="12700" cap="flat" cmpd="sng" algn="ctr">
            <a:solidFill>
              <a:schemeClr val="accent5"/>
            </a:solidFill>
            <a:prstDash val="solid"/>
            <a:miter lim="800000"/>
            <a:headEnd type="none" w="med" len="med"/>
            <a:tailEnd type="none"/>
          </a:ln>
          <a:effectLst/>
        </p:spPr>
      </p:cxnSp>
      <p:cxnSp>
        <p:nvCxnSpPr>
          <p:cNvPr id="13" name="Straight Connector 12">
            <a:extLst>
              <a:ext uri="{C183D7F6-B498-43B3-948B-1728B52AA6E4}">
                <adec:decorative xmlns:adec="http://schemas.microsoft.com/office/drawing/2017/decorative" val="1"/>
              </a:ext>
            </a:extLst>
          </p:cNvPr>
          <p:cNvCxnSpPr/>
          <p:nvPr/>
        </p:nvCxnSpPr>
        <p:spPr bwMode="gray">
          <a:xfrm>
            <a:off x="4754593" y="1710030"/>
            <a:ext cx="0" cy="725919"/>
          </a:xfrm>
          <a:prstGeom prst="line">
            <a:avLst/>
          </a:prstGeom>
          <a:solidFill>
            <a:schemeClr val="accent1"/>
          </a:solidFill>
          <a:ln w="12700" cap="flat" cmpd="sng" algn="ctr">
            <a:solidFill>
              <a:schemeClr val="accent5"/>
            </a:solidFill>
            <a:prstDash val="solid"/>
            <a:miter lim="800000"/>
            <a:headEnd type="none" w="med" len="med"/>
            <a:tailEnd type="none"/>
          </a:ln>
          <a:effectLst/>
        </p:spPr>
      </p:cxnSp>
      <p:cxnSp>
        <p:nvCxnSpPr>
          <p:cNvPr id="14" name="Straight Arrow Connector 13">
            <a:extLst>
              <a:ext uri="{C183D7F6-B498-43B3-948B-1728B52AA6E4}">
                <adec:decorative xmlns:adec="http://schemas.microsoft.com/office/drawing/2017/decorative" val="1"/>
              </a:ext>
            </a:extLst>
          </p:cNvPr>
          <p:cNvCxnSpPr/>
          <p:nvPr/>
        </p:nvCxnSpPr>
        <p:spPr bwMode="gray">
          <a:xfrm>
            <a:off x="277813" y="2435949"/>
            <a:ext cx="5845175" cy="0"/>
          </a:xfrm>
          <a:prstGeom prst="straightConnector1">
            <a:avLst/>
          </a:prstGeom>
          <a:solidFill>
            <a:schemeClr val="accent1"/>
          </a:solidFill>
          <a:ln w="63500" cap="flat" cmpd="sng" algn="ctr">
            <a:solidFill>
              <a:schemeClr val="accent6"/>
            </a:solidFill>
            <a:prstDash val="solid"/>
            <a:miter lim="800000"/>
            <a:headEnd type="none" w="med" len="med"/>
            <a:tailEnd type="triangle"/>
          </a:ln>
          <a:effectLst/>
        </p:spPr>
      </p:cxnSp>
      <p:sp>
        <p:nvSpPr>
          <p:cNvPr id="6" name="Title 5"/>
          <p:cNvSpPr>
            <a:spLocks noGrp="1"/>
          </p:cNvSpPr>
          <p:nvPr>
            <p:ph type="title"/>
          </p:nvPr>
        </p:nvSpPr>
        <p:spPr/>
        <p:txBody>
          <a:bodyPr/>
          <a:lstStyle/>
          <a:p>
            <a:r>
              <a:rPr lang="en-US" dirty="0"/>
              <a:t>Building a Data Warehouse Together</a:t>
            </a:r>
          </a:p>
        </p:txBody>
      </p:sp>
      <p:sp>
        <p:nvSpPr>
          <p:cNvPr id="8" name="TextBox 7"/>
          <p:cNvSpPr txBox="1"/>
          <p:nvPr/>
        </p:nvSpPr>
        <p:spPr bwMode="gray">
          <a:xfrm>
            <a:off x="490465" y="1685318"/>
            <a:ext cx="1211167" cy="530915"/>
          </a:xfrm>
          <a:prstGeom prst="rect">
            <a:avLst/>
          </a:prstGeom>
          <a:noFill/>
        </p:spPr>
        <p:txBody>
          <a:bodyPr wrap="square" lIns="0" tIns="0" rIns="0" bIns="0" rtlCol="0">
            <a:spAutoFit/>
          </a:bodyPr>
          <a:lstStyle/>
          <a:p>
            <a:pPr>
              <a:spcBef>
                <a:spcPts val="500"/>
              </a:spcBef>
            </a:pPr>
            <a:r>
              <a:rPr lang="en-US" sz="800" b="1" dirty="0"/>
              <a:t>July 6, 2023</a:t>
            </a:r>
          </a:p>
          <a:p>
            <a:pPr>
              <a:spcBef>
                <a:spcPts val="300"/>
              </a:spcBef>
            </a:pPr>
            <a:r>
              <a:rPr lang="en-US" sz="800" dirty="0"/>
              <a:t>EAB completed initial technical and project calls with the UW team</a:t>
            </a:r>
          </a:p>
        </p:txBody>
      </p:sp>
      <p:sp>
        <p:nvSpPr>
          <p:cNvPr id="17" name="TextBox 16"/>
          <p:cNvSpPr txBox="1"/>
          <p:nvPr/>
        </p:nvSpPr>
        <p:spPr bwMode="gray">
          <a:xfrm>
            <a:off x="1677408" y="2607359"/>
            <a:ext cx="1211167" cy="1113125"/>
          </a:xfrm>
          <a:prstGeom prst="rect">
            <a:avLst/>
          </a:prstGeom>
          <a:noFill/>
        </p:spPr>
        <p:txBody>
          <a:bodyPr wrap="square" lIns="0" tIns="0" rIns="0" bIns="0" rtlCol="0">
            <a:spAutoFit/>
          </a:bodyPr>
          <a:lstStyle/>
          <a:p>
            <a:pPr>
              <a:spcBef>
                <a:spcPts val="500"/>
              </a:spcBef>
            </a:pPr>
            <a:r>
              <a:rPr lang="en-US" sz="800" b="1" dirty="0"/>
              <a:t>November 17, 2024</a:t>
            </a:r>
          </a:p>
          <a:p>
            <a:pPr>
              <a:spcBef>
                <a:spcPts val="500"/>
              </a:spcBef>
            </a:pPr>
            <a:r>
              <a:rPr lang="en-US" sz="800" dirty="0"/>
              <a:t>After internal discussions, UW outlined their vision and EAB delivered a data model proof of concept within weeks</a:t>
            </a:r>
          </a:p>
          <a:p>
            <a:pPr>
              <a:spcBef>
                <a:spcPts val="500"/>
              </a:spcBef>
            </a:pPr>
            <a:endParaRPr lang="en-US" sz="800" dirty="0"/>
          </a:p>
        </p:txBody>
      </p:sp>
      <p:sp>
        <p:nvSpPr>
          <p:cNvPr id="15" name="TextBox 14"/>
          <p:cNvSpPr txBox="1"/>
          <p:nvPr/>
        </p:nvSpPr>
        <p:spPr bwMode="gray">
          <a:xfrm>
            <a:off x="2723465" y="1685318"/>
            <a:ext cx="1211167" cy="679673"/>
          </a:xfrm>
          <a:prstGeom prst="rect">
            <a:avLst/>
          </a:prstGeom>
          <a:noFill/>
        </p:spPr>
        <p:txBody>
          <a:bodyPr wrap="square" lIns="0" tIns="0" rIns="0" bIns="0" rtlCol="0">
            <a:spAutoFit/>
          </a:bodyPr>
          <a:lstStyle/>
          <a:p>
            <a:pPr>
              <a:spcBef>
                <a:spcPts val="500"/>
              </a:spcBef>
            </a:pPr>
            <a:r>
              <a:rPr lang="en-US" sz="800" b="1" dirty="0"/>
              <a:t>January 30, 2024</a:t>
            </a:r>
          </a:p>
          <a:p>
            <a:pPr>
              <a:spcBef>
                <a:spcPts val="500"/>
              </a:spcBef>
            </a:pPr>
            <a:r>
              <a:rPr lang="en-US" sz="800" dirty="0"/>
              <a:t>EAB and UW completed a workspace for Deans to reference reliable data</a:t>
            </a:r>
          </a:p>
        </p:txBody>
      </p:sp>
      <p:sp>
        <p:nvSpPr>
          <p:cNvPr id="18" name="TextBox 17"/>
          <p:cNvSpPr txBox="1"/>
          <p:nvPr/>
        </p:nvSpPr>
        <p:spPr bwMode="gray">
          <a:xfrm>
            <a:off x="3754489" y="2607359"/>
            <a:ext cx="1211167" cy="679673"/>
          </a:xfrm>
          <a:prstGeom prst="rect">
            <a:avLst/>
          </a:prstGeom>
          <a:noFill/>
        </p:spPr>
        <p:txBody>
          <a:bodyPr wrap="square" lIns="0" tIns="0" rIns="0" bIns="0" rtlCol="0">
            <a:spAutoFit/>
          </a:bodyPr>
          <a:lstStyle/>
          <a:p>
            <a:pPr>
              <a:spcBef>
                <a:spcPts val="500"/>
              </a:spcBef>
            </a:pPr>
            <a:r>
              <a:rPr lang="en-US" sz="800" b="1" dirty="0"/>
              <a:t>Today</a:t>
            </a:r>
          </a:p>
          <a:p>
            <a:pPr>
              <a:spcBef>
                <a:spcPts val="500"/>
              </a:spcBef>
            </a:pPr>
            <a:r>
              <a:rPr lang="en-US" sz="800" dirty="0"/>
              <a:t>With other data needs, UW uses customizable templates within Edify, saving time</a:t>
            </a:r>
          </a:p>
        </p:txBody>
      </p:sp>
      <p:sp>
        <p:nvSpPr>
          <p:cNvPr id="16" name="TextBox 15"/>
          <p:cNvSpPr txBox="1"/>
          <p:nvPr/>
        </p:nvSpPr>
        <p:spPr bwMode="gray">
          <a:xfrm>
            <a:off x="4818713" y="1685318"/>
            <a:ext cx="1211167" cy="530915"/>
          </a:xfrm>
          <a:prstGeom prst="rect">
            <a:avLst/>
          </a:prstGeom>
          <a:noFill/>
        </p:spPr>
        <p:txBody>
          <a:bodyPr wrap="square" lIns="0" tIns="0" rIns="0" bIns="0" rtlCol="0">
            <a:spAutoFit/>
          </a:bodyPr>
          <a:lstStyle/>
          <a:p>
            <a:pPr algn="l">
              <a:spcBef>
                <a:spcPts val="300"/>
              </a:spcBef>
            </a:pPr>
            <a:r>
              <a:rPr lang="en-US" sz="800" b="1" dirty="0"/>
              <a:t>Future Goals</a:t>
            </a:r>
          </a:p>
          <a:p>
            <a:pPr>
              <a:spcBef>
                <a:spcPts val="300"/>
              </a:spcBef>
            </a:pPr>
            <a:r>
              <a:rPr lang="en-US" sz="800" dirty="0"/>
              <a:t>Inspire more strategic conversations using data </a:t>
            </a:r>
          </a:p>
        </p:txBody>
      </p:sp>
      <p:sp>
        <p:nvSpPr>
          <p:cNvPr id="2" name="Text Placeholder 3">
            <a:extLst>
              <a:ext uri="{FF2B5EF4-FFF2-40B4-BE49-F238E27FC236}">
                <a16:creationId xmlns:a16="http://schemas.microsoft.com/office/drawing/2014/main" id="{3966C7BA-F356-0E3A-A483-6D77AA94F346}"/>
              </a:ext>
            </a:extLst>
          </p:cNvPr>
          <p:cNvSpPr txBox="1">
            <a:spLocks/>
          </p:cNvSpPr>
          <p:nvPr/>
        </p:nvSpPr>
        <p:spPr bwMode="gray">
          <a:xfrm>
            <a:off x="280195" y="657732"/>
            <a:ext cx="5842794" cy="184666"/>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r>
              <a:rPr lang="en-US" dirty="0"/>
              <a:t>UW’s Journey to building Deans’ Dashboard</a:t>
            </a:r>
          </a:p>
        </p:txBody>
      </p:sp>
    </p:spTree>
    <p:custDataLst>
      <p:tags r:id="rId1"/>
    </p:custDataLst>
    <p:extLst>
      <p:ext uri="{BB962C8B-B14F-4D97-AF65-F5344CB8AC3E}">
        <p14:creationId xmlns:p14="http://schemas.microsoft.com/office/powerpoint/2010/main" val="3494158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rallelogram 18">
            <a:extLst>
              <a:ext uri="{FF2B5EF4-FFF2-40B4-BE49-F238E27FC236}">
                <a16:creationId xmlns:a16="http://schemas.microsoft.com/office/drawing/2014/main" id="{1B157DEA-46D8-B345-B4F9-3FF2E0ECAB7B}"/>
              </a:ext>
            </a:extLst>
          </p:cNvPr>
          <p:cNvSpPr/>
          <p:nvPr/>
        </p:nvSpPr>
        <p:spPr bwMode="gray">
          <a:xfrm>
            <a:off x="-233915" y="3126730"/>
            <a:ext cx="1669312" cy="190627"/>
          </a:xfrm>
          <a:prstGeom prst="parallelogram">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itle 5"/>
          <p:cNvSpPr>
            <a:spLocks noGrp="1"/>
          </p:cNvSpPr>
          <p:nvPr>
            <p:ph type="title"/>
          </p:nvPr>
        </p:nvSpPr>
        <p:spPr/>
        <p:txBody>
          <a:bodyPr/>
          <a:lstStyle/>
          <a:p>
            <a:r>
              <a:rPr lang="en-US" dirty="0"/>
              <a:t>Inside the Deans’ Dashboards</a:t>
            </a:r>
          </a:p>
        </p:txBody>
      </p:sp>
      <p:pic>
        <p:nvPicPr>
          <p:cNvPr id="27" name="Picture 26">
            <a:extLst>
              <a:ext uri="{FF2B5EF4-FFF2-40B4-BE49-F238E27FC236}">
                <a16:creationId xmlns:a16="http://schemas.microsoft.com/office/drawing/2014/main" id="{CB2FF1C2-98AA-EB42-5D2C-688332724479}"/>
              </a:ext>
            </a:extLst>
          </p:cNvPr>
          <p:cNvPicPr>
            <a:picLocks noChangeAspect="1"/>
          </p:cNvPicPr>
          <p:nvPr/>
        </p:nvPicPr>
        <p:blipFill>
          <a:blip r:embed="rId4"/>
          <a:stretch>
            <a:fillRect/>
          </a:stretch>
        </p:blipFill>
        <p:spPr>
          <a:xfrm>
            <a:off x="280194" y="1065489"/>
            <a:ext cx="5683222" cy="1925254"/>
          </a:xfrm>
          <a:prstGeom prst="rect">
            <a:avLst/>
          </a:prstGeom>
          <a:ln>
            <a:solidFill>
              <a:schemeClr val="accent1"/>
            </a:solidFill>
          </a:ln>
        </p:spPr>
      </p:pic>
      <p:sp>
        <p:nvSpPr>
          <p:cNvPr id="23" name="Text Placeholder 3">
            <a:extLst>
              <a:ext uri="{FF2B5EF4-FFF2-40B4-BE49-F238E27FC236}">
                <a16:creationId xmlns:a16="http://schemas.microsoft.com/office/drawing/2014/main" id="{569BF4AA-7170-3044-A762-3CA0D872E208}"/>
              </a:ext>
            </a:extLst>
          </p:cNvPr>
          <p:cNvSpPr txBox="1">
            <a:spLocks/>
          </p:cNvSpPr>
          <p:nvPr/>
        </p:nvSpPr>
        <p:spPr bwMode="gray">
          <a:xfrm>
            <a:off x="280195" y="657732"/>
            <a:ext cx="5842794" cy="184666"/>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r>
              <a:rPr lang="en-US" dirty="0"/>
              <a:t>Dashboards Provide Actionable Insights by Department and College</a:t>
            </a:r>
          </a:p>
        </p:txBody>
      </p:sp>
      <p:pic>
        <p:nvPicPr>
          <p:cNvPr id="18" name="Picture 17">
            <a:extLst>
              <a:ext uri="{FF2B5EF4-FFF2-40B4-BE49-F238E27FC236}">
                <a16:creationId xmlns:a16="http://schemas.microsoft.com/office/drawing/2014/main" id="{B94F8A53-2412-FADD-1304-1AE74AE15EDF}"/>
              </a:ext>
            </a:extLst>
          </p:cNvPr>
          <p:cNvPicPr>
            <a:picLocks noChangeAspect="1"/>
          </p:cNvPicPr>
          <p:nvPr/>
        </p:nvPicPr>
        <p:blipFill rotWithShape="1">
          <a:blip r:embed="rId5"/>
          <a:srcRect r="8490"/>
          <a:stretch/>
        </p:blipFill>
        <p:spPr>
          <a:xfrm>
            <a:off x="3648009" y="2040261"/>
            <a:ext cx="2474980" cy="1625353"/>
          </a:xfrm>
          <a:prstGeom prst="rect">
            <a:avLst/>
          </a:prstGeom>
          <a:ln>
            <a:solidFill>
              <a:schemeClr val="accent1"/>
            </a:solidFill>
          </a:ln>
        </p:spPr>
      </p:pic>
      <p:sp>
        <p:nvSpPr>
          <p:cNvPr id="2" name="TextBox 1">
            <a:extLst>
              <a:ext uri="{FF2B5EF4-FFF2-40B4-BE49-F238E27FC236}">
                <a16:creationId xmlns:a16="http://schemas.microsoft.com/office/drawing/2014/main" id="{2D32AE7A-0E01-714B-B3F5-D0EB31BEFEE7}"/>
              </a:ext>
            </a:extLst>
          </p:cNvPr>
          <p:cNvSpPr txBox="1"/>
          <p:nvPr/>
        </p:nvSpPr>
        <p:spPr>
          <a:xfrm>
            <a:off x="280194" y="3147996"/>
            <a:ext cx="1904747" cy="1354217"/>
          </a:xfrm>
          <a:prstGeom prst="rect">
            <a:avLst/>
          </a:prstGeom>
          <a:noFill/>
        </p:spPr>
        <p:txBody>
          <a:bodyPr wrap="square" lIns="0" tIns="0" rIns="0" bIns="0" rtlCol="0">
            <a:spAutoFit/>
          </a:bodyPr>
          <a:lstStyle/>
          <a:p>
            <a:pPr>
              <a:spcBef>
                <a:spcPts val="500"/>
              </a:spcBef>
            </a:pPr>
            <a:r>
              <a:rPr lang="en-US" sz="900" b="1" dirty="0"/>
              <a:t>Six Dashboards:</a:t>
            </a:r>
          </a:p>
          <a:p>
            <a:pPr marL="228600" indent="-228600">
              <a:spcBef>
                <a:spcPts val="500"/>
              </a:spcBef>
              <a:buFont typeface="+mj-lt"/>
              <a:buAutoNum type="arabicPeriod"/>
            </a:pPr>
            <a:r>
              <a:rPr lang="en-US" sz="900" dirty="0"/>
              <a:t>Course Capacity </a:t>
            </a:r>
            <a:r>
              <a:rPr lang="en-US" sz="900" i="1" dirty="0"/>
              <a:t>(right)</a:t>
            </a:r>
          </a:p>
          <a:p>
            <a:pPr marL="228600" indent="-228600">
              <a:spcBef>
                <a:spcPts val="500"/>
              </a:spcBef>
              <a:buFont typeface="+mj-lt"/>
              <a:buAutoNum type="arabicPeriod"/>
            </a:pPr>
            <a:r>
              <a:rPr lang="en-US" sz="900" dirty="0"/>
              <a:t>Course Completion</a:t>
            </a:r>
          </a:p>
          <a:p>
            <a:pPr marL="228600" indent="-228600">
              <a:spcBef>
                <a:spcPts val="500"/>
              </a:spcBef>
              <a:buFont typeface="+mj-lt"/>
              <a:buAutoNum type="arabicPeriod"/>
            </a:pPr>
            <a:r>
              <a:rPr lang="en-US" sz="900" dirty="0"/>
              <a:t>Course Demand</a:t>
            </a:r>
          </a:p>
          <a:p>
            <a:pPr marL="228600" indent="-228600">
              <a:spcBef>
                <a:spcPts val="500"/>
              </a:spcBef>
              <a:buFont typeface="+mj-lt"/>
              <a:buAutoNum type="arabicPeriod"/>
            </a:pPr>
            <a:r>
              <a:rPr lang="en-US" sz="900" dirty="0"/>
              <a:t>Enrollment</a:t>
            </a:r>
          </a:p>
          <a:p>
            <a:pPr marL="228600" indent="-228600">
              <a:spcBef>
                <a:spcPts val="500"/>
              </a:spcBef>
              <a:buFont typeface="+mj-lt"/>
              <a:buAutoNum type="arabicPeriod"/>
            </a:pPr>
            <a:r>
              <a:rPr lang="en-US" sz="900" dirty="0"/>
              <a:t>Instructor Workload</a:t>
            </a:r>
          </a:p>
          <a:p>
            <a:pPr marL="228600" indent="-228600">
              <a:spcBef>
                <a:spcPts val="500"/>
              </a:spcBef>
              <a:buFont typeface="+mj-lt"/>
              <a:buAutoNum type="arabicPeriod"/>
            </a:pPr>
            <a:r>
              <a:rPr lang="en-US" sz="900" dirty="0"/>
              <a:t>Student Outcomes </a:t>
            </a:r>
            <a:r>
              <a:rPr lang="en-US" sz="900" i="1" dirty="0"/>
              <a:t>(above)</a:t>
            </a:r>
          </a:p>
        </p:txBody>
      </p:sp>
      <p:sp>
        <p:nvSpPr>
          <p:cNvPr id="5" name="Rectangle 4">
            <a:extLst>
              <a:ext uri="{FF2B5EF4-FFF2-40B4-BE49-F238E27FC236}">
                <a16:creationId xmlns:a16="http://schemas.microsoft.com/office/drawing/2014/main" id="{EAF43549-B7D4-6546-8899-932FDC951A4B}"/>
              </a:ext>
            </a:extLst>
          </p:cNvPr>
          <p:cNvSpPr/>
          <p:nvPr/>
        </p:nvSpPr>
        <p:spPr bwMode="gray">
          <a:xfrm>
            <a:off x="2413591" y="3806456"/>
            <a:ext cx="3987209" cy="69575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p:cNvSpPr txBox="1"/>
          <p:nvPr/>
        </p:nvSpPr>
        <p:spPr bwMode="gray">
          <a:xfrm>
            <a:off x="2530549" y="3882464"/>
            <a:ext cx="3592440" cy="543739"/>
          </a:xfrm>
          <a:prstGeom prst="rect">
            <a:avLst/>
          </a:prstGeom>
          <a:noFill/>
        </p:spPr>
        <p:txBody>
          <a:bodyPr wrap="square" lIns="0" tIns="0" rIns="0" bIns="0" rtlCol="0">
            <a:spAutoFit/>
          </a:bodyPr>
          <a:lstStyle/>
          <a:p>
            <a:pPr marL="171450" indent="-171450">
              <a:spcBef>
                <a:spcPts val="500"/>
              </a:spcBef>
              <a:buFont typeface="Wingdings" pitchFamily="2" charset="2"/>
              <a:buChar char="ü"/>
            </a:pPr>
            <a:r>
              <a:rPr lang="en-US" sz="900" dirty="0"/>
              <a:t>Quarterly updates</a:t>
            </a:r>
          </a:p>
          <a:p>
            <a:pPr marL="171450" indent="-171450">
              <a:spcBef>
                <a:spcPts val="500"/>
              </a:spcBef>
              <a:buFont typeface="Wingdings" pitchFamily="2" charset="2"/>
              <a:buChar char="ü"/>
            </a:pPr>
            <a:r>
              <a:rPr lang="en-US" sz="900" dirty="0"/>
              <a:t>Exporting and scheduling capabilities</a:t>
            </a:r>
          </a:p>
          <a:p>
            <a:pPr marL="171450" indent="-171450">
              <a:spcBef>
                <a:spcPts val="500"/>
              </a:spcBef>
              <a:buFont typeface="Wingdings" pitchFamily="2" charset="2"/>
              <a:buChar char="ü"/>
            </a:pPr>
            <a:r>
              <a:rPr lang="en-US" sz="900" dirty="0"/>
              <a:t>Replicable and customizable data model</a:t>
            </a:r>
          </a:p>
        </p:txBody>
      </p:sp>
      <p:sp>
        <p:nvSpPr>
          <p:cNvPr id="24" name="TextBox 23">
            <a:extLst>
              <a:ext uri="{FF2B5EF4-FFF2-40B4-BE49-F238E27FC236}">
                <a16:creationId xmlns:a16="http://schemas.microsoft.com/office/drawing/2014/main" id="{4DB78A50-CF0C-5741-8DF7-3D2751C59956}"/>
              </a:ext>
            </a:extLst>
          </p:cNvPr>
          <p:cNvSpPr txBox="1"/>
          <p:nvPr/>
        </p:nvSpPr>
        <p:spPr>
          <a:xfrm>
            <a:off x="2538748" y="3636712"/>
            <a:ext cx="755454" cy="138499"/>
          </a:xfrm>
          <a:prstGeom prst="rect">
            <a:avLst/>
          </a:prstGeom>
          <a:noFill/>
        </p:spPr>
        <p:txBody>
          <a:bodyPr wrap="square" lIns="0" tIns="0" rIns="0" bIns="0" rtlCol="0">
            <a:spAutoFit/>
          </a:bodyPr>
          <a:lstStyle/>
          <a:p>
            <a:pPr>
              <a:spcBef>
                <a:spcPts val="500"/>
              </a:spcBef>
            </a:pPr>
            <a:r>
              <a:rPr lang="en-US" sz="900" i="1" dirty="0"/>
              <a:t>Features:</a:t>
            </a:r>
          </a:p>
        </p:txBody>
      </p:sp>
    </p:spTree>
    <p:custDataLst>
      <p:tags r:id="rId1"/>
    </p:custDataLst>
    <p:extLst>
      <p:ext uri="{BB962C8B-B14F-4D97-AF65-F5344CB8AC3E}">
        <p14:creationId xmlns:p14="http://schemas.microsoft.com/office/powerpoint/2010/main" val="3029958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F84AD0FC-C8B1-A447-DEFC-D92826FBC77A}"/>
              </a:ext>
              <a:ext uri="{C183D7F6-B498-43B3-948B-1728B52AA6E4}">
                <adec:decorative xmlns:adec="http://schemas.microsoft.com/office/drawing/2017/decorative" val="1"/>
              </a:ext>
            </a:extLst>
          </p:cNvPr>
          <p:cNvSpPr txBox="1"/>
          <p:nvPr/>
        </p:nvSpPr>
        <p:spPr bwMode="gray">
          <a:xfrm>
            <a:off x="377644" y="2754120"/>
            <a:ext cx="92398" cy="184666"/>
          </a:xfrm>
          <a:prstGeom prst="rect">
            <a:avLst/>
          </a:prstGeom>
          <a:solidFill>
            <a:schemeClr val="bg1"/>
          </a:solidFill>
        </p:spPr>
        <p:txBody>
          <a:bodyPr wrap="none" lIns="45720" tIns="0" rIns="45720" bIns="0" rtlCol="0">
            <a:spAutoFit/>
          </a:bodyPr>
          <a:lstStyle/>
          <a:p>
            <a:pPr>
              <a:spcBef>
                <a:spcPts val="500"/>
              </a:spcBef>
            </a:pPr>
            <a:endParaRPr lang="en-US" sz="1200" b="1" dirty="0">
              <a:solidFill>
                <a:schemeClr val="accent4"/>
              </a:solidFill>
            </a:endParaRPr>
          </a:p>
        </p:txBody>
      </p:sp>
      <p:sp>
        <p:nvSpPr>
          <p:cNvPr id="10" name="Title 9"/>
          <p:cNvSpPr>
            <a:spLocks noGrp="1"/>
          </p:cNvSpPr>
          <p:nvPr>
            <p:ph type="title"/>
          </p:nvPr>
        </p:nvSpPr>
        <p:spPr/>
        <p:txBody>
          <a:bodyPr/>
          <a:lstStyle/>
          <a:p>
            <a:r>
              <a:rPr lang="en-US" dirty="0"/>
              <a:t>Data Guides Strategic Decision-Making</a:t>
            </a:r>
          </a:p>
        </p:txBody>
      </p:sp>
      <p:sp>
        <p:nvSpPr>
          <p:cNvPr id="7" name="Rectangle 6">
            <a:extLst>
              <a:ext uri="{FF2B5EF4-FFF2-40B4-BE49-F238E27FC236}">
                <a16:creationId xmlns:a16="http://schemas.microsoft.com/office/drawing/2014/main" id="{6A1D10CE-598D-ABFD-D19F-27B10CF56B5C}"/>
              </a:ext>
              <a:ext uri="{C183D7F6-B498-43B3-948B-1728B52AA6E4}">
                <adec:decorative xmlns:adec="http://schemas.microsoft.com/office/drawing/2017/decorative" val="1"/>
              </a:ext>
            </a:extLst>
          </p:cNvPr>
          <p:cNvSpPr/>
          <p:nvPr/>
        </p:nvSpPr>
        <p:spPr bwMode="gray">
          <a:xfrm>
            <a:off x="286768" y="1426101"/>
            <a:ext cx="1370445" cy="1020800"/>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9" name="Rectangle 8">
            <a:extLst>
              <a:ext uri="{FF2B5EF4-FFF2-40B4-BE49-F238E27FC236}">
                <a16:creationId xmlns:a16="http://schemas.microsoft.com/office/drawing/2014/main" id="{0CF91C87-B9A2-EAC3-03D9-A2C1B2ADFDEA}"/>
              </a:ext>
              <a:ext uri="{C183D7F6-B498-43B3-948B-1728B52AA6E4}">
                <adec:decorative xmlns:adec="http://schemas.microsoft.com/office/drawing/2017/decorative" val="1"/>
              </a:ext>
            </a:extLst>
          </p:cNvPr>
          <p:cNvSpPr/>
          <p:nvPr/>
        </p:nvSpPr>
        <p:spPr bwMode="gray">
          <a:xfrm>
            <a:off x="4776506" y="1426101"/>
            <a:ext cx="1370445" cy="1020798"/>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11" name="Rectangle 10">
            <a:extLst>
              <a:ext uri="{FF2B5EF4-FFF2-40B4-BE49-F238E27FC236}">
                <a16:creationId xmlns:a16="http://schemas.microsoft.com/office/drawing/2014/main" id="{066EFD28-EA6C-F03B-9126-D11CA4ED1DDE}"/>
              </a:ext>
              <a:ext uri="{C183D7F6-B498-43B3-948B-1728B52AA6E4}">
                <adec:decorative xmlns:adec="http://schemas.microsoft.com/office/drawing/2017/decorative" val="1"/>
              </a:ext>
            </a:extLst>
          </p:cNvPr>
          <p:cNvSpPr/>
          <p:nvPr/>
        </p:nvSpPr>
        <p:spPr bwMode="gray">
          <a:xfrm>
            <a:off x="1783347" y="1426100"/>
            <a:ext cx="1370445" cy="1020799"/>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12" name="Rectangle 11">
            <a:extLst>
              <a:ext uri="{FF2B5EF4-FFF2-40B4-BE49-F238E27FC236}">
                <a16:creationId xmlns:a16="http://schemas.microsoft.com/office/drawing/2014/main" id="{6533EA19-20EA-4460-9BBD-8523C140EB3B}"/>
              </a:ext>
              <a:ext uri="{C183D7F6-B498-43B3-948B-1728B52AA6E4}">
                <adec:decorative xmlns:adec="http://schemas.microsoft.com/office/drawing/2017/decorative" val="1"/>
              </a:ext>
            </a:extLst>
          </p:cNvPr>
          <p:cNvSpPr/>
          <p:nvPr/>
        </p:nvSpPr>
        <p:spPr bwMode="gray">
          <a:xfrm>
            <a:off x="3279926" y="1426100"/>
            <a:ext cx="1370445" cy="1020799"/>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13" name="TextBox 12">
            <a:extLst>
              <a:ext uri="{FF2B5EF4-FFF2-40B4-BE49-F238E27FC236}">
                <a16:creationId xmlns:a16="http://schemas.microsoft.com/office/drawing/2014/main" id="{92002AFE-7D88-214E-8CD1-C504A161C61B}"/>
              </a:ext>
              <a:ext uri="{C183D7F6-B498-43B3-948B-1728B52AA6E4}">
                <adec:decorative xmlns:adec="http://schemas.microsoft.com/office/drawing/2017/decorative" val="1"/>
              </a:ext>
            </a:extLst>
          </p:cNvPr>
          <p:cNvSpPr txBox="1"/>
          <p:nvPr/>
        </p:nvSpPr>
        <p:spPr bwMode="gray">
          <a:xfrm>
            <a:off x="325848" y="1342004"/>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15" name="TextBox 14">
            <a:extLst>
              <a:ext uri="{FF2B5EF4-FFF2-40B4-BE49-F238E27FC236}">
                <a16:creationId xmlns:a16="http://schemas.microsoft.com/office/drawing/2014/main" id="{7A55AB5A-CF9D-8985-134F-D9DB84A5FEEA}"/>
              </a:ext>
              <a:ext uri="{C183D7F6-B498-43B3-948B-1728B52AA6E4}">
                <adec:decorative xmlns:adec="http://schemas.microsoft.com/office/drawing/2017/decorative" val="1"/>
              </a:ext>
            </a:extLst>
          </p:cNvPr>
          <p:cNvSpPr txBox="1"/>
          <p:nvPr/>
        </p:nvSpPr>
        <p:spPr bwMode="gray">
          <a:xfrm>
            <a:off x="1823242" y="1324157"/>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16" name="TextBox 15">
            <a:extLst>
              <a:ext uri="{FF2B5EF4-FFF2-40B4-BE49-F238E27FC236}">
                <a16:creationId xmlns:a16="http://schemas.microsoft.com/office/drawing/2014/main" id="{A288993F-CE33-0868-941A-1067FFC9F224}"/>
              </a:ext>
              <a:ext uri="{C183D7F6-B498-43B3-948B-1728B52AA6E4}">
                <adec:decorative xmlns:adec="http://schemas.microsoft.com/office/drawing/2017/decorative" val="1"/>
              </a:ext>
            </a:extLst>
          </p:cNvPr>
          <p:cNvSpPr txBox="1"/>
          <p:nvPr/>
        </p:nvSpPr>
        <p:spPr bwMode="gray">
          <a:xfrm>
            <a:off x="3319820" y="1332960"/>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17" name="TextBox 16">
            <a:extLst>
              <a:ext uri="{FF2B5EF4-FFF2-40B4-BE49-F238E27FC236}">
                <a16:creationId xmlns:a16="http://schemas.microsoft.com/office/drawing/2014/main" id="{75EF8B46-6CEA-9E1B-99BD-A99D5145B0BE}"/>
              </a:ext>
              <a:ext uri="{C183D7F6-B498-43B3-948B-1728B52AA6E4}">
                <adec:decorative xmlns:adec="http://schemas.microsoft.com/office/drawing/2017/decorative" val="1"/>
              </a:ext>
            </a:extLst>
          </p:cNvPr>
          <p:cNvSpPr txBox="1"/>
          <p:nvPr/>
        </p:nvSpPr>
        <p:spPr bwMode="gray">
          <a:xfrm>
            <a:off x="4815679" y="1332960"/>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18" name="TextBox 17">
            <a:extLst>
              <a:ext uri="{FF2B5EF4-FFF2-40B4-BE49-F238E27FC236}">
                <a16:creationId xmlns:a16="http://schemas.microsoft.com/office/drawing/2014/main" id="{6BC4D06E-6EF1-E572-16B5-DFE0EC731574}"/>
              </a:ext>
            </a:extLst>
          </p:cNvPr>
          <p:cNvSpPr txBox="1"/>
          <p:nvPr/>
        </p:nvSpPr>
        <p:spPr bwMode="gray">
          <a:xfrm>
            <a:off x="419303" y="1709308"/>
            <a:ext cx="1051884" cy="484748"/>
          </a:xfrm>
          <a:prstGeom prst="rect">
            <a:avLst/>
          </a:prstGeom>
          <a:noFill/>
        </p:spPr>
        <p:txBody>
          <a:bodyPr wrap="square" lIns="0" tIns="0" rIns="0" bIns="0" rtlCol="0">
            <a:spAutoFit/>
          </a:bodyPr>
          <a:lstStyle/>
          <a:p>
            <a:pPr>
              <a:spcBef>
                <a:spcPts val="500"/>
              </a:spcBef>
            </a:pPr>
            <a:r>
              <a:rPr lang="en-US" sz="1050" dirty="0"/>
              <a:t>“How has my </a:t>
            </a:r>
            <a:r>
              <a:rPr lang="en-US" sz="1050" b="1" dirty="0"/>
              <a:t>unit changed</a:t>
            </a:r>
            <a:r>
              <a:rPr lang="en-US" sz="1050" dirty="0"/>
              <a:t> over time?”</a:t>
            </a:r>
          </a:p>
        </p:txBody>
      </p:sp>
      <p:sp>
        <p:nvSpPr>
          <p:cNvPr id="19" name="TextBox 18">
            <a:extLst>
              <a:ext uri="{FF2B5EF4-FFF2-40B4-BE49-F238E27FC236}">
                <a16:creationId xmlns:a16="http://schemas.microsoft.com/office/drawing/2014/main" id="{4709B8F0-868C-9552-528E-58E34B66FD03}"/>
              </a:ext>
            </a:extLst>
          </p:cNvPr>
          <p:cNvSpPr txBox="1"/>
          <p:nvPr/>
        </p:nvSpPr>
        <p:spPr bwMode="gray">
          <a:xfrm>
            <a:off x="1874209" y="1709308"/>
            <a:ext cx="1188720" cy="484748"/>
          </a:xfrm>
          <a:prstGeom prst="rect">
            <a:avLst/>
          </a:prstGeom>
          <a:noFill/>
        </p:spPr>
        <p:txBody>
          <a:bodyPr wrap="square" lIns="0" tIns="0" rIns="0" bIns="0" rtlCol="0">
            <a:spAutoFit/>
          </a:bodyPr>
          <a:lstStyle/>
          <a:p>
            <a:pPr>
              <a:spcBef>
                <a:spcPts val="500"/>
              </a:spcBef>
            </a:pPr>
            <a:r>
              <a:rPr lang="en-US" sz="1050" dirty="0"/>
              <a:t>“How do </a:t>
            </a:r>
            <a:r>
              <a:rPr lang="en-US" sz="1050" b="1" dirty="0"/>
              <a:t>population changes </a:t>
            </a:r>
            <a:r>
              <a:rPr lang="en-US" sz="1050" dirty="0"/>
              <a:t>vary?”</a:t>
            </a:r>
          </a:p>
        </p:txBody>
      </p:sp>
      <p:sp>
        <p:nvSpPr>
          <p:cNvPr id="20" name="TextBox 19">
            <a:extLst>
              <a:ext uri="{FF2B5EF4-FFF2-40B4-BE49-F238E27FC236}">
                <a16:creationId xmlns:a16="http://schemas.microsoft.com/office/drawing/2014/main" id="{DF0966D9-E758-9B35-D33A-08F9552032DC}"/>
              </a:ext>
            </a:extLst>
          </p:cNvPr>
          <p:cNvSpPr txBox="1"/>
          <p:nvPr/>
        </p:nvSpPr>
        <p:spPr bwMode="gray">
          <a:xfrm>
            <a:off x="3388523" y="1707428"/>
            <a:ext cx="1153250" cy="484748"/>
          </a:xfrm>
          <a:prstGeom prst="rect">
            <a:avLst/>
          </a:prstGeom>
          <a:noFill/>
        </p:spPr>
        <p:txBody>
          <a:bodyPr wrap="square" lIns="0" tIns="0" rIns="0" bIns="0" rtlCol="0">
            <a:spAutoFit/>
          </a:bodyPr>
          <a:lstStyle/>
          <a:p>
            <a:pPr>
              <a:spcBef>
                <a:spcPts val="500"/>
              </a:spcBef>
            </a:pPr>
            <a:r>
              <a:rPr lang="en-US" sz="1050" dirty="0"/>
              <a:t>“How have </a:t>
            </a:r>
            <a:r>
              <a:rPr lang="en-US" sz="1050" b="1" dirty="0"/>
              <a:t>course fill rates</a:t>
            </a:r>
            <a:r>
              <a:rPr lang="en-US" sz="1050" dirty="0"/>
              <a:t> changed?”</a:t>
            </a:r>
          </a:p>
        </p:txBody>
      </p:sp>
      <p:sp>
        <p:nvSpPr>
          <p:cNvPr id="21" name="TextBox 20">
            <a:extLst>
              <a:ext uri="{FF2B5EF4-FFF2-40B4-BE49-F238E27FC236}">
                <a16:creationId xmlns:a16="http://schemas.microsoft.com/office/drawing/2014/main" id="{36ED92E3-1E1D-429F-D500-0981074E26BE}"/>
              </a:ext>
            </a:extLst>
          </p:cNvPr>
          <p:cNvSpPr txBox="1"/>
          <p:nvPr/>
        </p:nvSpPr>
        <p:spPr bwMode="gray">
          <a:xfrm>
            <a:off x="4897914" y="1668173"/>
            <a:ext cx="1188720" cy="646331"/>
          </a:xfrm>
          <a:prstGeom prst="rect">
            <a:avLst/>
          </a:prstGeom>
          <a:noFill/>
        </p:spPr>
        <p:txBody>
          <a:bodyPr wrap="square" lIns="0" tIns="0" rIns="0" bIns="0" rtlCol="0">
            <a:spAutoFit/>
          </a:bodyPr>
          <a:lstStyle/>
          <a:p>
            <a:pPr>
              <a:spcBef>
                <a:spcPts val="500"/>
              </a:spcBef>
            </a:pPr>
            <a:r>
              <a:rPr lang="en-US" sz="1050" dirty="0"/>
              <a:t>“How have </a:t>
            </a:r>
            <a:r>
              <a:rPr lang="en-US" sz="1050" b="1" dirty="0"/>
              <a:t>student credit hours</a:t>
            </a:r>
            <a:r>
              <a:rPr lang="en-US" sz="1050" dirty="0"/>
              <a:t> changed over time?”</a:t>
            </a:r>
          </a:p>
        </p:txBody>
      </p:sp>
      <p:sp>
        <p:nvSpPr>
          <p:cNvPr id="23" name="Rectangle 22">
            <a:extLst>
              <a:ext uri="{FF2B5EF4-FFF2-40B4-BE49-F238E27FC236}">
                <a16:creationId xmlns:a16="http://schemas.microsoft.com/office/drawing/2014/main" id="{02789CDC-7681-5315-1AC2-DB4BE264E80D}"/>
              </a:ext>
              <a:ext uri="{C183D7F6-B498-43B3-948B-1728B52AA6E4}">
                <adec:decorative xmlns:adec="http://schemas.microsoft.com/office/drawing/2017/decorative" val="1"/>
              </a:ext>
            </a:extLst>
          </p:cNvPr>
          <p:cNvSpPr/>
          <p:nvPr/>
        </p:nvSpPr>
        <p:spPr bwMode="gray">
          <a:xfrm>
            <a:off x="286768" y="2828440"/>
            <a:ext cx="1370445" cy="1020801"/>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25" name="Rectangle 24">
            <a:extLst>
              <a:ext uri="{FF2B5EF4-FFF2-40B4-BE49-F238E27FC236}">
                <a16:creationId xmlns:a16="http://schemas.microsoft.com/office/drawing/2014/main" id="{33DE5B40-78B5-5B2E-5731-1F7F055F1354}"/>
              </a:ext>
              <a:ext uri="{C183D7F6-B498-43B3-948B-1728B52AA6E4}">
                <adec:decorative xmlns:adec="http://schemas.microsoft.com/office/drawing/2017/decorative" val="1"/>
              </a:ext>
            </a:extLst>
          </p:cNvPr>
          <p:cNvSpPr/>
          <p:nvPr/>
        </p:nvSpPr>
        <p:spPr bwMode="gray">
          <a:xfrm>
            <a:off x="4776506" y="2828440"/>
            <a:ext cx="1370445" cy="1020800"/>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26" name="Rectangle 25">
            <a:extLst>
              <a:ext uri="{FF2B5EF4-FFF2-40B4-BE49-F238E27FC236}">
                <a16:creationId xmlns:a16="http://schemas.microsoft.com/office/drawing/2014/main" id="{9A58CFA8-B697-3C23-E69B-0601AA5092B9}"/>
              </a:ext>
              <a:ext uri="{C183D7F6-B498-43B3-948B-1728B52AA6E4}">
                <adec:decorative xmlns:adec="http://schemas.microsoft.com/office/drawing/2017/decorative" val="1"/>
              </a:ext>
            </a:extLst>
          </p:cNvPr>
          <p:cNvSpPr/>
          <p:nvPr/>
        </p:nvSpPr>
        <p:spPr bwMode="gray">
          <a:xfrm>
            <a:off x="1761185" y="2836677"/>
            <a:ext cx="1370445" cy="1012564"/>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27" name="Rectangle 26">
            <a:extLst>
              <a:ext uri="{FF2B5EF4-FFF2-40B4-BE49-F238E27FC236}">
                <a16:creationId xmlns:a16="http://schemas.microsoft.com/office/drawing/2014/main" id="{449D6584-402E-6EAB-93CA-730DA44B1461}"/>
              </a:ext>
              <a:ext uri="{C183D7F6-B498-43B3-948B-1728B52AA6E4}">
                <adec:decorative xmlns:adec="http://schemas.microsoft.com/office/drawing/2017/decorative" val="1"/>
              </a:ext>
            </a:extLst>
          </p:cNvPr>
          <p:cNvSpPr/>
          <p:nvPr/>
        </p:nvSpPr>
        <p:spPr bwMode="gray">
          <a:xfrm>
            <a:off x="3279926" y="2828441"/>
            <a:ext cx="1370445" cy="1020800"/>
          </a:xfrm>
          <a:prstGeom prst="rect">
            <a:avLst/>
          </a:prstGeom>
          <a:noFill/>
          <a:ln w="12700">
            <a:solidFill>
              <a:schemeClr val="accent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2255" tIns="26670" rIns="26670" bIns="26670" numCol="1" spcCol="1270" anchor="ctr" anchorCtr="0">
            <a:noAutofit/>
          </a:bodyPr>
          <a:lstStyle/>
          <a:p>
            <a:pPr marL="0" lvl="0" indent="0" algn="l" defTabSz="311150">
              <a:lnSpc>
                <a:spcPct val="90000"/>
              </a:lnSpc>
              <a:spcBef>
                <a:spcPct val="0"/>
              </a:spcBef>
              <a:spcAft>
                <a:spcPct val="35000"/>
              </a:spcAft>
            </a:pPr>
            <a:endParaRPr lang="en-US" sz="700" kern="1200" dirty="0"/>
          </a:p>
        </p:txBody>
      </p:sp>
      <p:sp>
        <p:nvSpPr>
          <p:cNvPr id="29" name="TextBox 28">
            <a:extLst>
              <a:ext uri="{FF2B5EF4-FFF2-40B4-BE49-F238E27FC236}">
                <a16:creationId xmlns:a16="http://schemas.microsoft.com/office/drawing/2014/main" id="{EEB068C7-B502-03BD-B938-06434C854719}"/>
              </a:ext>
              <a:ext uri="{C183D7F6-B498-43B3-948B-1728B52AA6E4}">
                <adec:decorative xmlns:adec="http://schemas.microsoft.com/office/drawing/2017/decorative" val="1"/>
              </a:ext>
            </a:extLst>
          </p:cNvPr>
          <p:cNvSpPr txBox="1"/>
          <p:nvPr/>
        </p:nvSpPr>
        <p:spPr bwMode="gray">
          <a:xfrm>
            <a:off x="325848" y="2744344"/>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30" name="TextBox 29">
            <a:extLst>
              <a:ext uri="{FF2B5EF4-FFF2-40B4-BE49-F238E27FC236}">
                <a16:creationId xmlns:a16="http://schemas.microsoft.com/office/drawing/2014/main" id="{E563B98A-658E-C5B3-15F5-103A7C92BEF6}"/>
              </a:ext>
              <a:ext uri="{C183D7F6-B498-43B3-948B-1728B52AA6E4}">
                <adec:decorative xmlns:adec="http://schemas.microsoft.com/office/drawing/2017/decorative" val="1"/>
              </a:ext>
            </a:extLst>
          </p:cNvPr>
          <p:cNvSpPr txBox="1"/>
          <p:nvPr/>
        </p:nvSpPr>
        <p:spPr bwMode="gray">
          <a:xfrm>
            <a:off x="1823242" y="2726497"/>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32" name="TextBox 31">
            <a:extLst>
              <a:ext uri="{FF2B5EF4-FFF2-40B4-BE49-F238E27FC236}">
                <a16:creationId xmlns:a16="http://schemas.microsoft.com/office/drawing/2014/main" id="{5B3A2C4C-F815-1F74-99F8-B8A67FBD9127}"/>
              </a:ext>
              <a:ext uri="{C183D7F6-B498-43B3-948B-1728B52AA6E4}">
                <adec:decorative xmlns:adec="http://schemas.microsoft.com/office/drawing/2017/decorative" val="1"/>
              </a:ext>
            </a:extLst>
          </p:cNvPr>
          <p:cNvSpPr txBox="1"/>
          <p:nvPr/>
        </p:nvSpPr>
        <p:spPr bwMode="gray">
          <a:xfrm>
            <a:off x="3319820" y="2735300"/>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33" name="TextBox 32">
            <a:extLst>
              <a:ext uri="{FF2B5EF4-FFF2-40B4-BE49-F238E27FC236}">
                <a16:creationId xmlns:a16="http://schemas.microsoft.com/office/drawing/2014/main" id="{C4DAA554-24DB-10B7-25B4-B622900CD161}"/>
              </a:ext>
              <a:ext uri="{C183D7F6-B498-43B3-948B-1728B52AA6E4}">
                <adec:decorative xmlns:adec="http://schemas.microsoft.com/office/drawing/2017/decorative" val="1"/>
              </a:ext>
            </a:extLst>
          </p:cNvPr>
          <p:cNvSpPr txBox="1"/>
          <p:nvPr/>
        </p:nvSpPr>
        <p:spPr bwMode="gray">
          <a:xfrm>
            <a:off x="4815679" y="2735300"/>
            <a:ext cx="186911" cy="184666"/>
          </a:xfrm>
          <a:prstGeom prst="rect">
            <a:avLst/>
          </a:prstGeom>
          <a:solidFill>
            <a:schemeClr val="bg1"/>
          </a:solidFill>
        </p:spPr>
        <p:txBody>
          <a:bodyPr wrap="none" lIns="45720" tIns="0" rIns="45720" bIns="0" rtlCol="0">
            <a:spAutoFit/>
          </a:bodyPr>
          <a:lstStyle/>
          <a:p>
            <a:pPr>
              <a:spcBef>
                <a:spcPts val="500"/>
              </a:spcBef>
            </a:pPr>
            <a:r>
              <a:rPr lang="en-US" sz="1200" b="1" dirty="0">
                <a:solidFill>
                  <a:schemeClr val="accent4"/>
                </a:solidFill>
              </a:rPr>
              <a:t>?</a:t>
            </a:r>
          </a:p>
        </p:txBody>
      </p:sp>
      <p:sp>
        <p:nvSpPr>
          <p:cNvPr id="37" name="TextBox 36">
            <a:extLst>
              <a:ext uri="{FF2B5EF4-FFF2-40B4-BE49-F238E27FC236}">
                <a16:creationId xmlns:a16="http://schemas.microsoft.com/office/drawing/2014/main" id="{091D0138-35B9-2830-6580-8B64F8E9E1AE}"/>
              </a:ext>
            </a:extLst>
          </p:cNvPr>
          <p:cNvSpPr txBox="1"/>
          <p:nvPr/>
        </p:nvSpPr>
        <p:spPr bwMode="gray">
          <a:xfrm>
            <a:off x="439730" y="2933311"/>
            <a:ext cx="1173159" cy="807913"/>
          </a:xfrm>
          <a:prstGeom prst="rect">
            <a:avLst/>
          </a:prstGeom>
          <a:noFill/>
        </p:spPr>
        <p:txBody>
          <a:bodyPr wrap="square" lIns="0" tIns="0" rIns="0" bIns="0" rtlCol="0">
            <a:spAutoFit/>
          </a:bodyPr>
          <a:lstStyle/>
          <a:p>
            <a:pPr>
              <a:spcBef>
                <a:spcPts val="500"/>
              </a:spcBef>
            </a:pPr>
            <a:r>
              <a:rPr lang="en-US" sz="1050" dirty="0"/>
              <a:t>“Which departments </a:t>
            </a:r>
            <a:r>
              <a:rPr lang="en-US" sz="1050" b="1" dirty="0"/>
              <a:t>enroll the most and least non-majors</a:t>
            </a:r>
            <a:r>
              <a:rPr lang="en-US" sz="1050" dirty="0"/>
              <a:t>?”</a:t>
            </a:r>
          </a:p>
        </p:txBody>
      </p:sp>
      <p:sp>
        <p:nvSpPr>
          <p:cNvPr id="38" name="TextBox 37">
            <a:extLst>
              <a:ext uri="{FF2B5EF4-FFF2-40B4-BE49-F238E27FC236}">
                <a16:creationId xmlns:a16="http://schemas.microsoft.com/office/drawing/2014/main" id="{6DEF523B-F181-FA45-42EF-696E0A3AF51F}"/>
              </a:ext>
            </a:extLst>
          </p:cNvPr>
          <p:cNvSpPr txBox="1"/>
          <p:nvPr/>
        </p:nvSpPr>
        <p:spPr bwMode="gray">
          <a:xfrm>
            <a:off x="1935631" y="2984544"/>
            <a:ext cx="1032062" cy="646331"/>
          </a:xfrm>
          <a:prstGeom prst="rect">
            <a:avLst/>
          </a:prstGeom>
          <a:noFill/>
        </p:spPr>
        <p:txBody>
          <a:bodyPr wrap="square" lIns="0" tIns="0" rIns="0" bIns="0" rtlCol="0">
            <a:spAutoFit/>
          </a:bodyPr>
          <a:lstStyle/>
          <a:p>
            <a:pPr>
              <a:spcBef>
                <a:spcPts val="500"/>
              </a:spcBef>
            </a:pPr>
            <a:r>
              <a:rPr lang="en-US" sz="1050" dirty="0"/>
              <a:t>“What are the </a:t>
            </a:r>
            <a:r>
              <a:rPr lang="en-US" sz="1050" b="1" dirty="0"/>
              <a:t>most common majors</a:t>
            </a:r>
            <a:r>
              <a:rPr lang="en-US" sz="1050" dirty="0"/>
              <a:t>?”</a:t>
            </a:r>
          </a:p>
        </p:txBody>
      </p:sp>
      <p:sp>
        <p:nvSpPr>
          <p:cNvPr id="39" name="TextBox 38">
            <a:extLst>
              <a:ext uri="{FF2B5EF4-FFF2-40B4-BE49-F238E27FC236}">
                <a16:creationId xmlns:a16="http://schemas.microsoft.com/office/drawing/2014/main" id="{03C7BD0C-2D1C-318B-D83A-EB48D4701EA2}"/>
              </a:ext>
            </a:extLst>
          </p:cNvPr>
          <p:cNvSpPr txBox="1"/>
          <p:nvPr/>
        </p:nvSpPr>
        <p:spPr bwMode="gray">
          <a:xfrm>
            <a:off x="3413275" y="3013531"/>
            <a:ext cx="1180571" cy="677108"/>
          </a:xfrm>
          <a:prstGeom prst="rect">
            <a:avLst/>
          </a:prstGeom>
          <a:noFill/>
        </p:spPr>
        <p:txBody>
          <a:bodyPr wrap="square" lIns="0" tIns="0" rIns="0" bIns="0" rtlCol="0">
            <a:spAutoFit/>
          </a:bodyPr>
          <a:lstStyle/>
          <a:p>
            <a:pPr>
              <a:spcBef>
                <a:spcPts val="500"/>
              </a:spcBef>
            </a:pPr>
            <a:r>
              <a:rPr lang="en-US" sz="1100" dirty="0"/>
              <a:t>“How do </a:t>
            </a:r>
            <a:r>
              <a:rPr lang="en-US" sz="1100" b="1" dirty="0"/>
              <a:t>graduation rates</a:t>
            </a:r>
            <a:r>
              <a:rPr lang="en-US" sz="1100" dirty="0"/>
              <a:t> compare across UW?”</a:t>
            </a:r>
          </a:p>
        </p:txBody>
      </p:sp>
      <p:sp>
        <p:nvSpPr>
          <p:cNvPr id="40" name="TextBox 39">
            <a:extLst>
              <a:ext uri="{FF2B5EF4-FFF2-40B4-BE49-F238E27FC236}">
                <a16:creationId xmlns:a16="http://schemas.microsoft.com/office/drawing/2014/main" id="{D33DC715-0447-9126-5C02-AF87AF17680A}"/>
              </a:ext>
            </a:extLst>
          </p:cNvPr>
          <p:cNvSpPr txBox="1"/>
          <p:nvPr/>
        </p:nvSpPr>
        <p:spPr bwMode="gray">
          <a:xfrm>
            <a:off x="4867368" y="3006870"/>
            <a:ext cx="1188720" cy="677108"/>
          </a:xfrm>
          <a:prstGeom prst="rect">
            <a:avLst/>
          </a:prstGeom>
          <a:noFill/>
        </p:spPr>
        <p:txBody>
          <a:bodyPr wrap="square" lIns="0" tIns="0" rIns="0" bIns="0" rtlCol="0">
            <a:spAutoFit/>
          </a:bodyPr>
          <a:lstStyle/>
          <a:p>
            <a:pPr>
              <a:spcBef>
                <a:spcPts val="500"/>
              </a:spcBef>
            </a:pPr>
            <a:r>
              <a:rPr lang="en-US" sz="1100" dirty="0"/>
              <a:t>“How do </a:t>
            </a:r>
            <a:r>
              <a:rPr lang="en-US" sz="1100" b="1" dirty="0"/>
              <a:t>persistence rates</a:t>
            </a:r>
            <a:r>
              <a:rPr lang="en-US" sz="1100" dirty="0"/>
              <a:t> compare across UW?”</a:t>
            </a:r>
          </a:p>
        </p:txBody>
      </p:sp>
      <p:sp>
        <p:nvSpPr>
          <p:cNvPr id="69" name="Text Placeholder 3">
            <a:extLst>
              <a:ext uri="{FF2B5EF4-FFF2-40B4-BE49-F238E27FC236}">
                <a16:creationId xmlns:a16="http://schemas.microsoft.com/office/drawing/2014/main" id="{8BE5E3DD-98D7-E369-5B45-9315AE2A8B47}"/>
              </a:ext>
            </a:extLst>
          </p:cNvPr>
          <p:cNvSpPr txBox="1">
            <a:spLocks/>
          </p:cNvSpPr>
          <p:nvPr/>
        </p:nvSpPr>
        <p:spPr bwMode="gray">
          <a:xfrm>
            <a:off x="280195" y="657732"/>
            <a:ext cx="5842794" cy="184666"/>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r>
              <a:rPr lang="en-US" dirty="0"/>
              <a:t>Questions Deans Can Answer with the Dashboards</a:t>
            </a:r>
          </a:p>
        </p:txBody>
      </p:sp>
    </p:spTree>
    <p:custDataLst>
      <p:tags r:id="rId1"/>
    </p:custDataLst>
    <p:extLst>
      <p:ext uri="{BB962C8B-B14F-4D97-AF65-F5344CB8AC3E}">
        <p14:creationId xmlns:p14="http://schemas.microsoft.com/office/powerpoint/2010/main" val="1139811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Simplified Processes for Analysts and Deans</a:t>
            </a:r>
          </a:p>
        </p:txBody>
      </p:sp>
      <p:sp>
        <p:nvSpPr>
          <p:cNvPr id="17" name="Rectangle 16">
            <a:extLst>
              <a:ext uri="{C183D7F6-B498-43B3-948B-1728B52AA6E4}">
                <adec:decorative xmlns:adec="http://schemas.microsoft.com/office/drawing/2017/decorative" val="1"/>
              </a:ext>
            </a:extLst>
          </p:cNvPr>
          <p:cNvSpPr/>
          <p:nvPr/>
        </p:nvSpPr>
        <p:spPr bwMode="gray">
          <a:xfrm>
            <a:off x="277813" y="1266675"/>
            <a:ext cx="5845175" cy="2997852"/>
          </a:xfrm>
          <a:prstGeom prst="rect">
            <a:avLst/>
          </a:prstGeom>
          <a:solidFill>
            <a:schemeClr val="accent5"/>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8" name="TextBox 7"/>
          <p:cNvSpPr txBox="1"/>
          <p:nvPr/>
        </p:nvSpPr>
        <p:spPr bwMode="gray">
          <a:xfrm>
            <a:off x="1967049" y="1633111"/>
            <a:ext cx="3158780" cy="713016"/>
          </a:xfrm>
          <a:prstGeom prst="rect">
            <a:avLst/>
          </a:prstGeom>
          <a:noFill/>
        </p:spPr>
        <p:txBody>
          <a:bodyPr wrap="square" lIns="0" tIns="0" rIns="0" bIns="0" rtlCol="0">
            <a:spAutoFit/>
          </a:bodyPr>
          <a:lstStyle/>
          <a:p>
            <a:r>
              <a:rPr lang="en-US" sz="1000" b="1" dirty="0">
                <a:solidFill>
                  <a:schemeClr val="bg1"/>
                </a:solidFill>
              </a:rPr>
              <a:t>Focus Time on High-Priority Tasks</a:t>
            </a:r>
          </a:p>
          <a:p>
            <a:pPr marL="171450" marR="0" lvl="0" indent="-17145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900" dirty="0">
                <a:solidFill>
                  <a:schemeClr val="bg1"/>
                </a:solidFill>
              </a:rPr>
              <a:t>Understand and work with data rather than fixing queries and answering ad-hoc data requests </a:t>
            </a:r>
          </a:p>
          <a:p>
            <a:pPr marL="171450" marR="0" lvl="0" indent="-17145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endParaRPr lang="en-US" sz="1000" b="1" dirty="0">
              <a:solidFill>
                <a:schemeClr val="bg1"/>
              </a:solidFill>
            </a:endParaRPr>
          </a:p>
        </p:txBody>
      </p:sp>
      <p:sp>
        <p:nvSpPr>
          <p:cNvPr id="14" name="TextBox 13"/>
          <p:cNvSpPr txBox="1"/>
          <p:nvPr/>
        </p:nvSpPr>
        <p:spPr bwMode="gray">
          <a:xfrm>
            <a:off x="1967049" y="2745713"/>
            <a:ext cx="3525221" cy="900246"/>
          </a:xfrm>
          <a:prstGeom prst="rect">
            <a:avLst/>
          </a:prstGeom>
          <a:noFill/>
        </p:spPr>
        <p:txBody>
          <a:bodyPr wrap="square" lIns="0" tIns="0" rIns="0" bIns="0" rtlCol="0">
            <a:spAutoFit/>
          </a:bodyPr>
          <a:lstStyle/>
          <a:p>
            <a:r>
              <a:rPr lang="en-US" sz="1000" b="1" dirty="0">
                <a:solidFill>
                  <a:schemeClr val="bg1"/>
                </a:solidFill>
              </a:rPr>
              <a:t>Point to Data for Reviews and Decisions</a:t>
            </a:r>
          </a:p>
          <a:p>
            <a:pPr marL="171450" marR="0" lvl="0" indent="-17145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FFFFFF"/>
                </a:solidFill>
                <a:effectLst/>
                <a:uLnTx/>
                <a:uFillTx/>
                <a:latin typeface="Verdana"/>
                <a:ea typeface="+mn-ea"/>
                <a:cs typeface="+mn-cs"/>
              </a:rPr>
              <a:t>See high level overview </a:t>
            </a:r>
            <a:r>
              <a:rPr lang="en-US" sz="900" dirty="0">
                <a:solidFill>
                  <a:srgbClr val="FFFFFF"/>
                </a:solidFill>
                <a:latin typeface="Verdana"/>
              </a:rPr>
              <a:t>with ability to “drill down” into the data </a:t>
            </a:r>
            <a:r>
              <a:rPr kumimoji="0" lang="en-US" sz="900" b="0" i="0" u="none" strike="noStrike" kern="1200" cap="none" spc="0" normalizeH="0" baseline="0" noProof="0" dirty="0">
                <a:ln>
                  <a:noFill/>
                </a:ln>
                <a:solidFill>
                  <a:srgbClr val="FFFFFF"/>
                </a:solidFill>
                <a:effectLst/>
                <a:uLnTx/>
                <a:uFillTx/>
                <a:latin typeface="Verdana"/>
                <a:ea typeface="+mn-ea"/>
                <a:cs typeface="+mn-cs"/>
              </a:rPr>
              <a:t>as needed</a:t>
            </a:r>
          </a:p>
          <a:p>
            <a:pPr marL="171450" marR="0" lvl="0" indent="-17145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900" dirty="0">
                <a:solidFill>
                  <a:srgbClr val="FFFFFF"/>
                </a:solidFill>
                <a:latin typeface="Verdana"/>
              </a:rPr>
              <a:t>Able to schedule sends for key metrics and insights</a:t>
            </a:r>
          </a:p>
          <a:p>
            <a:pPr marL="171450" marR="0" lvl="0" indent="-17145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900" dirty="0">
                <a:solidFill>
                  <a:srgbClr val="FFFFFF"/>
                </a:solidFill>
                <a:latin typeface="Verdana"/>
              </a:rPr>
              <a:t>Don’t need to know nuanced definitions as it’s in process</a:t>
            </a:r>
          </a:p>
        </p:txBody>
      </p:sp>
      <p:cxnSp>
        <p:nvCxnSpPr>
          <p:cNvPr id="16" name="Straight Connector 15">
            <a:extLst>
              <a:ext uri="{C183D7F6-B498-43B3-948B-1728B52AA6E4}">
                <adec:decorative xmlns:adec="http://schemas.microsoft.com/office/drawing/2017/decorative" val="1"/>
              </a:ext>
            </a:extLst>
          </p:cNvPr>
          <p:cNvCxnSpPr/>
          <p:nvPr/>
        </p:nvCxnSpPr>
        <p:spPr bwMode="gray">
          <a:xfrm flipV="1">
            <a:off x="1796811" y="1531294"/>
            <a:ext cx="1" cy="850321"/>
          </a:xfrm>
          <a:prstGeom prst="line">
            <a:avLst/>
          </a:prstGeom>
          <a:ln w="28575" cap="rnd">
            <a:solidFill>
              <a:schemeClr val="accent6"/>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C183D7F6-B498-43B3-948B-1728B52AA6E4}">
                <adec:decorative xmlns:adec="http://schemas.microsoft.com/office/drawing/2017/decorative" val="1"/>
              </a:ext>
            </a:extLst>
          </p:cNvPr>
          <p:cNvCxnSpPr>
            <a:cxnSpLocks/>
          </p:cNvCxnSpPr>
          <p:nvPr/>
        </p:nvCxnSpPr>
        <p:spPr bwMode="gray">
          <a:xfrm flipV="1">
            <a:off x="1796812" y="2716508"/>
            <a:ext cx="0" cy="929451"/>
          </a:xfrm>
          <a:prstGeom prst="line">
            <a:avLst/>
          </a:prstGeom>
          <a:ln w="28575" cap="rnd">
            <a:solidFill>
              <a:schemeClr val="accent6"/>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C183D7F6-B498-43B3-948B-1728B52AA6E4}">
                <adec:decorative xmlns:adec="http://schemas.microsoft.com/office/drawing/2017/decorative" val="1"/>
              </a:ext>
            </a:extLst>
          </p:cNvPr>
          <p:cNvCxnSpPr>
            <a:cxnSpLocks/>
          </p:cNvCxnSpPr>
          <p:nvPr/>
        </p:nvCxnSpPr>
        <p:spPr bwMode="gray">
          <a:xfrm>
            <a:off x="277813" y="1231776"/>
            <a:ext cx="5845175" cy="0"/>
          </a:xfrm>
          <a:prstGeom prst="line">
            <a:avLst/>
          </a:prstGeom>
          <a:ln w="76200">
            <a:solidFill>
              <a:schemeClr val="accent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182AED7-8252-B370-1EDE-5DDAE425CB2E}"/>
              </a:ext>
            </a:extLst>
          </p:cNvPr>
          <p:cNvSpPr txBox="1"/>
          <p:nvPr/>
        </p:nvSpPr>
        <p:spPr bwMode="gray">
          <a:xfrm>
            <a:off x="1070625" y="2194947"/>
            <a:ext cx="668968" cy="153888"/>
          </a:xfrm>
          <a:prstGeom prst="rect">
            <a:avLst/>
          </a:prstGeom>
          <a:noFill/>
        </p:spPr>
        <p:txBody>
          <a:bodyPr wrap="square" lIns="0" tIns="0" rIns="0" bIns="0" rtlCol="0">
            <a:spAutoFit/>
          </a:bodyPr>
          <a:lstStyle/>
          <a:p>
            <a:pPr algn="ctr"/>
            <a:r>
              <a:rPr lang="en-US" sz="1000" b="1" dirty="0">
                <a:solidFill>
                  <a:schemeClr val="bg1"/>
                </a:solidFill>
              </a:rPr>
              <a:t>Analysts</a:t>
            </a:r>
          </a:p>
        </p:txBody>
      </p:sp>
      <p:sp>
        <p:nvSpPr>
          <p:cNvPr id="3" name="TextBox 2">
            <a:extLst>
              <a:ext uri="{FF2B5EF4-FFF2-40B4-BE49-F238E27FC236}">
                <a16:creationId xmlns:a16="http://schemas.microsoft.com/office/drawing/2014/main" id="{17CD0653-7120-28CC-49B4-74F11ED7AFAF}"/>
              </a:ext>
            </a:extLst>
          </p:cNvPr>
          <p:cNvSpPr txBox="1"/>
          <p:nvPr/>
        </p:nvSpPr>
        <p:spPr bwMode="gray">
          <a:xfrm>
            <a:off x="1062528" y="3446853"/>
            <a:ext cx="668968" cy="153888"/>
          </a:xfrm>
          <a:prstGeom prst="rect">
            <a:avLst/>
          </a:prstGeom>
          <a:noFill/>
        </p:spPr>
        <p:txBody>
          <a:bodyPr wrap="square" lIns="0" tIns="0" rIns="0" bIns="0" rtlCol="0">
            <a:spAutoFit/>
          </a:bodyPr>
          <a:lstStyle/>
          <a:p>
            <a:pPr algn="ctr"/>
            <a:r>
              <a:rPr lang="en-US" sz="1000" b="1" dirty="0">
                <a:solidFill>
                  <a:schemeClr val="bg1"/>
                </a:solidFill>
              </a:rPr>
              <a:t>Deans</a:t>
            </a:r>
          </a:p>
        </p:txBody>
      </p:sp>
      <p:pic>
        <p:nvPicPr>
          <p:cNvPr id="6" name="Picture 8">
            <a:extLst>
              <a:ext uri="{FF2B5EF4-FFF2-40B4-BE49-F238E27FC236}">
                <a16:creationId xmlns:a16="http://schemas.microsoft.com/office/drawing/2014/main" id="{C56F1A99-6571-EE2E-69BB-E88F52FFD790}"/>
              </a:ext>
              <a:ext uri="{C183D7F6-B498-43B3-948B-1728B52AA6E4}">
                <adec:decorative xmlns:adec="http://schemas.microsoft.com/office/drawing/2017/decorative" val="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bwMode="gray">
          <a:xfrm>
            <a:off x="1179571" y="2839277"/>
            <a:ext cx="427113" cy="5361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D45F3B38-F081-BDB5-E8D5-572655E9C091}"/>
              </a:ext>
            </a:extLst>
          </p:cNvPr>
          <p:cNvPicPr>
            <a:picLocks noChangeAspect="1"/>
          </p:cNvPicPr>
          <p:nvPr/>
        </p:nvPicPr>
        <p:blipFill>
          <a:blip r:embed="rId6">
            <a:lum bright="70000" contrast="-70000"/>
          </a:blip>
          <a:stretch>
            <a:fillRect/>
          </a:stretch>
        </p:blipFill>
        <p:spPr>
          <a:xfrm>
            <a:off x="1179571" y="1700247"/>
            <a:ext cx="520776" cy="432244"/>
          </a:xfrm>
          <a:prstGeom prst="rect">
            <a:avLst/>
          </a:prstGeom>
        </p:spPr>
      </p:pic>
      <p:sp>
        <p:nvSpPr>
          <p:cNvPr id="5" name="Text Placeholder 3">
            <a:extLst>
              <a:ext uri="{FF2B5EF4-FFF2-40B4-BE49-F238E27FC236}">
                <a16:creationId xmlns:a16="http://schemas.microsoft.com/office/drawing/2014/main" id="{3A4163E8-591E-5B0A-9D5C-E3B5F289A001}"/>
              </a:ext>
            </a:extLst>
          </p:cNvPr>
          <p:cNvSpPr txBox="1">
            <a:spLocks/>
          </p:cNvSpPr>
          <p:nvPr/>
        </p:nvSpPr>
        <p:spPr bwMode="gray">
          <a:xfrm>
            <a:off x="280195" y="657732"/>
            <a:ext cx="5842794" cy="184666"/>
          </a:xfrm>
          <a:prstGeom prst="rect">
            <a:avLst/>
          </a:prstGeom>
        </p:spPr>
        <p:txBody>
          <a:bodyPr vert="horz" wrap="square" lIns="0" tIns="0" rIns="0" bIns="0" rtlCol="0">
            <a:spAutoFit/>
          </a:bodyPr>
          <a:lstStyle>
            <a:lvl1pPr marL="0" indent="0" algn="l" defTabSz="480060" rtl="0" eaLnBrk="1" latinLnBrk="0" hangingPunct="1">
              <a:lnSpc>
                <a:spcPct val="100000"/>
              </a:lnSpc>
              <a:spcBef>
                <a:spcPts val="0"/>
              </a:spcBef>
              <a:buClrTx/>
              <a:buFont typeface="Arial" panose="020B0604020202020204" pitchFamily="34" charset="0"/>
              <a:buNone/>
              <a:defRPr sz="1200" kern="1200">
                <a:solidFill>
                  <a:schemeClr val="tx1"/>
                </a:solidFill>
                <a:latin typeface="+mn-lt"/>
                <a:ea typeface="+mn-ea"/>
                <a:cs typeface="+mn-cs"/>
              </a:defRPr>
            </a:lvl1pPr>
            <a:lvl2pPr marL="228600" indent="-114300" algn="l" defTabSz="480060" rtl="0" eaLnBrk="1" latinLnBrk="0" hangingPunct="1">
              <a:lnSpc>
                <a:spcPct val="100000"/>
              </a:lnSpc>
              <a:spcBef>
                <a:spcPts val="0"/>
              </a:spcBef>
              <a:buClrTx/>
              <a:buFont typeface="Verdana" panose="020B0604030504040204" pitchFamily="34" charset="0"/>
              <a:buChar char="–"/>
              <a:defRPr sz="1200" kern="1200">
                <a:solidFill>
                  <a:schemeClr val="tx1"/>
                </a:solidFill>
                <a:latin typeface="+mn-lt"/>
                <a:ea typeface="+mn-ea"/>
                <a:cs typeface="+mn-cs"/>
              </a:defRPr>
            </a:lvl2pPr>
            <a:lvl3pPr marL="342900" indent="-114300" algn="l" defTabSz="480060" rtl="0" eaLnBrk="1" latinLnBrk="0" hangingPunct="1">
              <a:lnSpc>
                <a:spcPct val="100000"/>
              </a:lnSpc>
              <a:spcBef>
                <a:spcPts val="0"/>
              </a:spcBef>
              <a:buClrTx/>
              <a:buFont typeface="Arial" panose="020B0604020202020204" pitchFamily="34" charset="0"/>
              <a:buChar char="•"/>
              <a:defRPr sz="1200" kern="1200">
                <a:solidFill>
                  <a:schemeClr val="tx1"/>
                </a:solidFill>
                <a:latin typeface="+mn-lt"/>
                <a:ea typeface="+mn-ea"/>
                <a:cs typeface="+mn-cs"/>
              </a:defRPr>
            </a:lvl3pPr>
            <a:lvl4pPr marL="457200" indent="-114300" algn="l" defTabSz="480060" rtl="0" eaLnBrk="1" latinLnBrk="0" hangingPunct="1">
              <a:lnSpc>
                <a:spcPct val="100000"/>
              </a:lnSpc>
              <a:spcBef>
                <a:spcPts val="0"/>
              </a:spcBef>
              <a:buFont typeface="Verdana" panose="020B0604030504040204" pitchFamily="34" charset="0"/>
              <a:buChar char="–"/>
              <a:defRPr sz="1200" kern="1200">
                <a:solidFill>
                  <a:schemeClr val="tx1"/>
                </a:solidFill>
                <a:latin typeface="+mn-lt"/>
                <a:ea typeface="+mn-ea"/>
                <a:cs typeface="+mn-cs"/>
              </a:defRPr>
            </a:lvl4pPr>
            <a:lvl5pPr marL="571500" indent="-114300" algn="l" defTabSz="480060" rtl="0" eaLnBrk="1" latinLnBrk="0" hangingPunct="1">
              <a:lnSpc>
                <a:spcPct val="100000"/>
              </a:lnSpc>
              <a:spcBef>
                <a:spcPts val="0"/>
              </a:spcBef>
              <a:buFont typeface="Arial" panose="020B0604020202020204" pitchFamily="34" charset="0"/>
              <a:buChar char="•"/>
              <a:defRPr sz="12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r>
              <a:rPr lang="en-US" dirty="0"/>
              <a:t>UW Created a Single Source of Truth for Academic Data</a:t>
            </a:r>
          </a:p>
        </p:txBody>
      </p:sp>
    </p:spTree>
    <p:custDataLst>
      <p:tags r:id="rId1"/>
    </p:custDataLst>
    <p:extLst>
      <p:ext uri="{BB962C8B-B14F-4D97-AF65-F5344CB8AC3E}">
        <p14:creationId xmlns:p14="http://schemas.microsoft.com/office/powerpoint/2010/main" val="909864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A7A79-9B32-4867-9CA3-AC98B443C10C}"/>
              </a:ext>
            </a:extLst>
          </p:cNvPr>
          <p:cNvSpPr>
            <a:spLocks noGrp="1"/>
          </p:cNvSpPr>
          <p:nvPr>
            <p:ph type="title"/>
          </p:nvPr>
        </p:nvSpPr>
        <p:spPr>
          <a:xfrm>
            <a:off x="279055" y="67706"/>
            <a:ext cx="4320653" cy="498598"/>
          </a:xfrm>
        </p:spPr>
        <p:txBody>
          <a:bodyPr/>
          <a:lstStyle/>
          <a:p>
            <a:r>
              <a:rPr lang="en-US" dirty="0"/>
              <a:t>Key Takeaways From Today’s Session</a:t>
            </a:r>
          </a:p>
        </p:txBody>
      </p:sp>
      <p:grpSp>
        <p:nvGrpSpPr>
          <p:cNvPr id="16" name="Group 15">
            <a:extLst>
              <a:ext uri="{FF2B5EF4-FFF2-40B4-BE49-F238E27FC236}">
                <a16:creationId xmlns:a16="http://schemas.microsoft.com/office/drawing/2014/main" id="{BC984AFB-66E2-4BA5-95C3-92C6FE4EB314}"/>
              </a:ext>
            </a:extLst>
          </p:cNvPr>
          <p:cNvGrpSpPr/>
          <p:nvPr/>
        </p:nvGrpSpPr>
        <p:grpSpPr>
          <a:xfrm>
            <a:off x="329045" y="999212"/>
            <a:ext cx="5148058" cy="640080"/>
            <a:chOff x="329045" y="1051788"/>
            <a:chExt cx="5148058" cy="640080"/>
          </a:xfrm>
        </p:grpSpPr>
        <p:sp>
          <p:nvSpPr>
            <p:cNvPr id="7" name="Text Placeholder 3">
              <a:extLst>
                <a:ext uri="{FF2B5EF4-FFF2-40B4-BE49-F238E27FC236}">
                  <a16:creationId xmlns:a16="http://schemas.microsoft.com/office/drawing/2014/main" id="{0FC0D42D-7A16-4A2B-BEFA-BB2F64391563}"/>
                </a:ext>
              </a:extLst>
            </p:cNvPr>
            <p:cNvSpPr txBox="1">
              <a:spLocks/>
            </p:cNvSpPr>
            <p:nvPr/>
          </p:nvSpPr>
          <p:spPr bwMode="gray">
            <a:xfrm>
              <a:off x="1156450" y="1077902"/>
              <a:ext cx="4320653" cy="231154"/>
            </a:xfrm>
            <a:prstGeom prst="rect">
              <a:avLst/>
            </a:prstGeom>
          </p:spPr>
          <p:txBody>
            <a:bodyPr vert="horz" wrap="square" lIns="0" tIns="0" rIns="0" bIns="0" rtlCol="0">
              <a:spAutoFit/>
            </a:bodyPr>
            <a:lstStyle>
              <a:lvl1pPr marL="0" indent="0" algn="l" defTabSz="480060" rtl="0" eaLnBrk="1" latinLnBrk="0" hangingPunct="1">
                <a:lnSpc>
                  <a:spcPct val="120000"/>
                </a:lnSpc>
                <a:spcBef>
                  <a:spcPts val="1200"/>
                </a:spcBef>
                <a:buClrTx/>
                <a:buFont typeface="Arial" panose="020B0604020202020204" pitchFamily="34" charset="0"/>
                <a:buNone/>
                <a:defRPr sz="1400" kern="1200">
                  <a:solidFill>
                    <a:schemeClr val="bg1"/>
                  </a:solidFill>
                  <a:latin typeface="+mn-lt"/>
                  <a:ea typeface="+mn-ea"/>
                  <a:cs typeface="+mn-cs"/>
                </a:defRPr>
              </a:lvl1pPr>
              <a:lvl2pPr marL="114300" indent="0" algn="l" defTabSz="480060" rtl="0" eaLnBrk="1" latinLnBrk="0" hangingPunct="1">
                <a:lnSpc>
                  <a:spcPct val="110000"/>
                </a:lnSpc>
                <a:spcBef>
                  <a:spcPts val="1200"/>
                </a:spcBef>
                <a:buClrTx/>
                <a:buFont typeface="Verdana" panose="020B0604030504040204" pitchFamily="34" charset="0"/>
                <a:buNone/>
                <a:defRPr sz="1400" kern="1200">
                  <a:solidFill>
                    <a:schemeClr val="bg1"/>
                  </a:solidFill>
                  <a:latin typeface="+mn-lt"/>
                  <a:ea typeface="+mn-ea"/>
                  <a:cs typeface="+mn-cs"/>
                </a:defRPr>
              </a:lvl2pPr>
              <a:lvl3pPr marL="228600" indent="0" algn="l" defTabSz="480060" rtl="0" eaLnBrk="1" latinLnBrk="0" hangingPunct="1">
                <a:lnSpc>
                  <a:spcPct val="110000"/>
                </a:lnSpc>
                <a:spcBef>
                  <a:spcPts val="1200"/>
                </a:spcBef>
                <a:buClrTx/>
                <a:buFont typeface="Arial" panose="020B0604020202020204" pitchFamily="34" charset="0"/>
                <a:buNone/>
                <a:defRPr sz="1400" kern="1200">
                  <a:solidFill>
                    <a:schemeClr val="bg1"/>
                  </a:solidFill>
                  <a:latin typeface="+mn-lt"/>
                  <a:ea typeface="+mn-ea"/>
                  <a:cs typeface="+mn-cs"/>
                </a:defRPr>
              </a:lvl3pPr>
              <a:lvl4pPr marL="342900" indent="0" algn="l" defTabSz="480060" rtl="0" eaLnBrk="1" latinLnBrk="0" hangingPunct="1">
                <a:lnSpc>
                  <a:spcPct val="110000"/>
                </a:lnSpc>
                <a:spcBef>
                  <a:spcPts val="1200"/>
                </a:spcBef>
                <a:buFont typeface="Verdana" panose="020B0604030504040204" pitchFamily="34" charset="0"/>
                <a:buNone/>
                <a:defRPr sz="1400" kern="1200">
                  <a:solidFill>
                    <a:schemeClr val="bg1"/>
                  </a:solidFill>
                  <a:latin typeface="+mn-lt"/>
                  <a:ea typeface="+mn-ea"/>
                  <a:cs typeface="+mn-cs"/>
                </a:defRPr>
              </a:lvl4pPr>
              <a:lvl5pPr marL="457200" indent="0" algn="l" defTabSz="480060" rtl="0" eaLnBrk="1" latinLnBrk="0" hangingPunct="1">
                <a:lnSpc>
                  <a:spcPct val="110000"/>
                </a:lnSpc>
                <a:spcBef>
                  <a:spcPts val="1200"/>
                </a:spcBef>
                <a:buFont typeface="Arial" panose="020B0604020202020204" pitchFamily="34" charset="0"/>
                <a:buNone/>
                <a:defRPr sz="1400" kern="1200" baseline="0">
                  <a:solidFill>
                    <a:schemeClr val="bg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spcBef>
                  <a:spcPts val="500"/>
                </a:spcBef>
              </a:pPr>
              <a:endParaRPr lang="en-US" dirty="0"/>
            </a:p>
          </p:txBody>
        </p:sp>
        <p:sp>
          <p:nvSpPr>
            <p:cNvPr id="10" name="Oval 9">
              <a:extLst>
                <a:ext uri="{FF2B5EF4-FFF2-40B4-BE49-F238E27FC236}">
                  <a16:creationId xmlns:a16="http://schemas.microsoft.com/office/drawing/2014/main" id="{D8127D6F-3B3A-46C2-BCA8-21E294CB2FBA}"/>
                </a:ext>
              </a:extLst>
            </p:cNvPr>
            <p:cNvSpPr/>
            <p:nvPr/>
          </p:nvSpPr>
          <p:spPr bwMode="gray">
            <a:xfrm>
              <a:off x="329045" y="1051788"/>
              <a:ext cx="640080" cy="640080"/>
            </a:xfrm>
            <a:prstGeom prst="ellipse">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4" name="Group 13">
            <a:extLst>
              <a:ext uri="{FF2B5EF4-FFF2-40B4-BE49-F238E27FC236}">
                <a16:creationId xmlns:a16="http://schemas.microsoft.com/office/drawing/2014/main" id="{FF5D01B0-4E65-4DA3-834D-56BC499E47F0}"/>
              </a:ext>
            </a:extLst>
          </p:cNvPr>
          <p:cNvGrpSpPr/>
          <p:nvPr/>
        </p:nvGrpSpPr>
        <p:grpSpPr>
          <a:xfrm>
            <a:off x="368047" y="3307395"/>
            <a:ext cx="5506061" cy="841988"/>
            <a:chOff x="329045" y="2349046"/>
            <a:chExt cx="5594097" cy="841988"/>
          </a:xfrm>
        </p:grpSpPr>
        <p:sp>
          <p:nvSpPr>
            <p:cNvPr id="9" name="Text Placeholder 3">
              <a:extLst>
                <a:ext uri="{FF2B5EF4-FFF2-40B4-BE49-F238E27FC236}">
                  <a16:creationId xmlns:a16="http://schemas.microsoft.com/office/drawing/2014/main" id="{A304214C-75CD-4C28-B62F-EC2228594FF8}"/>
                </a:ext>
              </a:extLst>
            </p:cNvPr>
            <p:cNvSpPr txBox="1">
              <a:spLocks/>
            </p:cNvSpPr>
            <p:nvPr/>
          </p:nvSpPr>
          <p:spPr bwMode="gray">
            <a:xfrm>
              <a:off x="1169680" y="2442816"/>
              <a:ext cx="4753462" cy="748218"/>
            </a:xfrm>
            <a:prstGeom prst="rect">
              <a:avLst/>
            </a:prstGeom>
          </p:spPr>
          <p:txBody>
            <a:bodyPr vert="horz" wrap="square" lIns="0" tIns="0" rIns="0" bIns="0" rtlCol="0">
              <a:spAutoFit/>
            </a:bodyPr>
            <a:lstStyle>
              <a:lvl1pPr marL="0" indent="0" algn="l" defTabSz="480060" rtl="0" eaLnBrk="1" latinLnBrk="0" hangingPunct="1">
                <a:lnSpc>
                  <a:spcPct val="120000"/>
                </a:lnSpc>
                <a:spcBef>
                  <a:spcPts val="1200"/>
                </a:spcBef>
                <a:buClrTx/>
                <a:buFont typeface="Arial" panose="020B0604020202020204" pitchFamily="34" charset="0"/>
                <a:buNone/>
                <a:defRPr sz="1400" kern="1200">
                  <a:solidFill>
                    <a:schemeClr val="bg1"/>
                  </a:solidFill>
                  <a:latin typeface="+mn-lt"/>
                  <a:ea typeface="+mn-ea"/>
                  <a:cs typeface="+mn-cs"/>
                </a:defRPr>
              </a:lvl1pPr>
              <a:lvl2pPr marL="114300" indent="0" algn="l" defTabSz="480060" rtl="0" eaLnBrk="1" latinLnBrk="0" hangingPunct="1">
                <a:lnSpc>
                  <a:spcPct val="110000"/>
                </a:lnSpc>
                <a:spcBef>
                  <a:spcPts val="1200"/>
                </a:spcBef>
                <a:buClrTx/>
                <a:buFont typeface="Verdana" panose="020B0604030504040204" pitchFamily="34" charset="0"/>
                <a:buNone/>
                <a:defRPr sz="1400" kern="1200">
                  <a:solidFill>
                    <a:schemeClr val="bg1"/>
                  </a:solidFill>
                  <a:latin typeface="+mn-lt"/>
                  <a:ea typeface="+mn-ea"/>
                  <a:cs typeface="+mn-cs"/>
                </a:defRPr>
              </a:lvl2pPr>
              <a:lvl3pPr marL="228600" indent="0" algn="l" defTabSz="480060" rtl="0" eaLnBrk="1" latinLnBrk="0" hangingPunct="1">
                <a:lnSpc>
                  <a:spcPct val="110000"/>
                </a:lnSpc>
                <a:spcBef>
                  <a:spcPts val="1200"/>
                </a:spcBef>
                <a:buClrTx/>
                <a:buFont typeface="Arial" panose="020B0604020202020204" pitchFamily="34" charset="0"/>
                <a:buNone/>
                <a:defRPr sz="1400" kern="1200">
                  <a:solidFill>
                    <a:schemeClr val="bg1"/>
                  </a:solidFill>
                  <a:latin typeface="+mn-lt"/>
                  <a:ea typeface="+mn-ea"/>
                  <a:cs typeface="+mn-cs"/>
                </a:defRPr>
              </a:lvl3pPr>
              <a:lvl4pPr marL="342900" indent="0" algn="l" defTabSz="480060" rtl="0" eaLnBrk="1" latinLnBrk="0" hangingPunct="1">
                <a:lnSpc>
                  <a:spcPct val="110000"/>
                </a:lnSpc>
                <a:spcBef>
                  <a:spcPts val="1200"/>
                </a:spcBef>
                <a:buFont typeface="Verdana" panose="020B0604030504040204" pitchFamily="34" charset="0"/>
                <a:buNone/>
                <a:defRPr sz="1400" kern="1200">
                  <a:solidFill>
                    <a:schemeClr val="bg1"/>
                  </a:solidFill>
                  <a:latin typeface="+mn-lt"/>
                  <a:ea typeface="+mn-ea"/>
                  <a:cs typeface="+mn-cs"/>
                </a:defRPr>
              </a:lvl4pPr>
              <a:lvl5pPr marL="457200" indent="0" algn="l" defTabSz="480060" rtl="0" eaLnBrk="1" latinLnBrk="0" hangingPunct="1">
                <a:lnSpc>
                  <a:spcPct val="110000"/>
                </a:lnSpc>
                <a:spcBef>
                  <a:spcPts val="1200"/>
                </a:spcBef>
                <a:buFont typeface="Arial" panose="020B0604020202020204" pitchFamily="34" charset="0"/>
                <a:buNone/>
                <a:defRPr sz="1400" kern="1200" baseline="0">
                  <a:solidFill>
                    <a:schemeClr val="bg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spcBef>
                  <a:spcPts val="500"/>
                </a:spcBef>
              </a:pPr>
              <a:r>
                <a:rPr lang="en-US" dirty="0"/>
                <a:t>Data informs decision-making and inspires strategic questions to support the institution’s mission</a:t>
              </a:r>
            </a:p>
          </p:txBody>
        </p:sp>
        <p:sp>
          <p:nvSpPr>
            <p:cNvPr id="11" name="Oval 10">
              <a:extLst>
                <a:ext uri="{FF2B5EF4-FFF2-40B4-BE49-F238E27FC236}">
                  <a16:creationId xmlns:a16="http://schemas.microsoft.com/office/drawing/2014/main" id="{7361C031-C745-42DB-9BEF-B1FC5052E97A}"/>
                </a:ext>
              </a:extLst>
            </p:cNvPr>
            <p:cNvSpPr/>
            <p:nvPr/>
          </p:nvSpPr>
          <p:spPr bwMode="gray">
            <a:xfrm>
              <a:off x="329045" y="2349046"/>
              <a:ext cx="640080" cy="640080"/>
            </a:xfrm>
            <a:prstGeom prst="ellipse">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20" name="Group 19">
            <a:extLst>
              <a:ext uri="{FF2B5EF4-FFF2-40B4-BE49-F238E27FC236}">
                <a16:creationId xmlns:a16="http://schemas.microsoft.com/office/drawing/2014/main" id="{46563CCD-3926-4E74-8C6D-D30ADE17CD26}"/>
              </a:ext>
            </a:extLst>
          </p:cNvPr>
          <p:cNvGrpSpPr/>
          <p:nvPr/>
        </p:nvGrpSpPr>
        <p:grpSpPr>
          <a:xfrm>
            <a:off x="368047" y="2126269"/>
            <a:ext cx="5064497" cy="640080"/>
            <a:chOff x="329045" y="2416172"/>
            <a:chExt cx="5379080" cy="640080"/>
          </a:xfrm>
        </p:grpSpPr>
        <p:sp>
          <p:nvSpPr>
            <p:cNvPr id="21" name="Text Placeholder 3">
              <a:extLst>
                <a:ext uri="{FF2B5EF4-FFF2-40B4-BE49-F238E27FC236}">
                  <a16:creationId xmlns:a16="http://schemas.microsoft.com/office/drawing/2014/main" id="{55BC9F0D-6EA9-459D-A211-4172D138E02D}"/>
                </a:ext>
              </a:extLst>
            </p:cNvPr>
            <p:cNvSpPr txBox="1">
              <a:spLocks/>
            </p:cNvSpPr>
            <p:nvPr/>
          </p:nvSpPr>
          <p:spPr bwMode="gray">
            <a:xfrm>
              <a:off x="1207846" y="2491337"/>
              <a:ext cx="4500279" cy="489686"/>
            </a:xfrm>
            <a:prstGeom prst="rect">
              <a:avLst/>
            </a:prstGeom>
          </p:spPr>
          <p:txBody>
            <a:bodyPr vert="horz" wrap="square" lIns="0" tIns="0" rIns="0" bIns="0" rtlCol="0">
              <a:spAutoFit/>
            </a:bodyPr>
            <a:lstStyle>
              <a:lvl1pPr marL="0" indent="0" algn="l" defTabSz="480060" rtl="0" eaLnBrk="1" latinLnBrk="0" hangingPunct="1">
                <a:lnSpc>
                  <a:spcPct val="120000"/>
                </a:lnSpc>
                <a:spcBef>
                  <a:spcPts val="1200"/>
                </a:spcBef>
                <a:buClrTx/>
                <a:buFont typeface="Arial" panose="020B0604020202020204" pitchFamily="34" charset="0"/>
                <a:buNone/>
                <a:defRPr sz="1400" kern="1200">
                  <a:solidFill>
                    <a:schemeClr val="bg1"/>
                  </a:solidFill>
                  <a:latin typeface="+mn-lt"/>
                  <a:ea typeface="+mn-ea"/>
                  <a:cs typeface="+mn-cs"/>
                </a:defRPr>
              </a:lvl1pPr>
              <a:lvl2pPr marL="114300" indent="0" algn="l" defTabSz="480060" rtl="0" eaLnBrk="1" latinLnBrk="0" hangingPunct="1">
                <a:lnSpc>
                  <a:spcPct val="110000"/>
                </a:lnSpc>
                <a:spcBef>
                  <a:spcPts val="1200"/>
                </a:spcBef>
                <a:buClrTx/>
                <a:buFont typeface="Verdana" panose="020B0604030504040204" pitchFamily="34" charset="0"/>
                <a:buNone/>
                <a:defRPr sz="1400" kern="1200">
                  <a:solidFill>
                    <a:schemeClr val="bg1"/>
                  </a:solidFill>
                  <a:latin typeface="+mn-lt"/>
                  <a:ea typeface="+mn-ea"/>
                  <a:cs typeface="+mn-cs"/>
                </a:defRPr>
              </a:lvl2pPr>
              <a:lvl3pPr marL="228600" indent="0" algn="l" defTabSz="480060" rtl="0" eaLnBrk="1" latinLnBrk="0" hangingPunct="1">
                <a:lnSpc>
                  <a:spcPct val="110000"/>
                </a:lnSpc>
                <a:spcBef>
                  <a:spcPts val="1200"/>
                </a:spcBef>
                <a:buClrTx/>
                <a:buFont typeface="Arial" panose="020B0604020202020204" pitchFamily="34" charset="0"/>
                <a:buNone/>
                <a:defRPr sz="1400" kern="1200">
                  <a:solidFill>
                    <a:schemeClr val="bg1"/>
                  </a:solidFill>
                  <a:latin typeface="+mn-lt"/>
                  <a:ea typeface="+mn-ea"/>
                  <a:cs typeface="+mn-cs"/>
                </a:defRPr>
              </a:lvl3pPr>
              <a:lvl4pPr marL="342900" indent="0" algn="l" defTabSz="480060" rtl="0" eaLnBrk="1" latinLnBrk="0" hangingPunct="1">
                <a:lnSpc>
                  <a:spcPct val="110000"/>
                </a:lnSpc>
                <a:spcBef>
                  <a:spcPts val="1200"/>
                </a:spcBef>
                <a:buFont typeface="Verdana" panose="020B0604030504040204" pitchFamily="34" charset="0"/>
                <a:buNone/>
                <a:defRPr sz="1400" kern="1200">
                  <a:solidFill>
                    <a:schemeClr val="bg1"/>
                  </a:solidFill>
                  <a:latin typeface="+mn-lt"/>
                  <a:ea typeface="+mn-ea"/>
                  <a:cs typeface="+mn-cs"/>
                </a:defRPr>
              </a:lvl4pPr>
              <a:lvl5pPr marL="457200" indent="0" algn="l" defTabSz="480060" rtl="0" eaLnBrk="1" latinLnBrk="0" hangingPunct="1">
                <a:lnSpc>
                  <a:spcPct val="110000"/>
                </a:lnSpc>
                <a:spcBef>
                  <a:spcPts val="1200"/>
                </a:spcBef>
                <a:buFont typeface="Arial" panose="020B0604020202020204" pitchFamily="34" charset="0"/>
                <a:buNone/>
                <a:defRPr sz="1400" kern="1200" baseline="0">
                  <a:solidFill>
                    <a:schemeClr val="bg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spcBef>
                  <a:spcPts val="500"/>
                </a:spcBef>
              </a:pPr>
              <a:r>
                <a:rPr lang="en-US" dirty="0"/>
                <a:t>Collaboration is key to decentralizing and democratizing data</a:t>
              </a:r>
            </a:p>
          </p:txBody>
        </p:sp>
        <p:sp>
          <p:nvSpPr>
            <p:cNvPr id="23" name="Oval 22">
              <a:extLst>
                <a:ext uri="{FF2B5EF4-FFF2-40B4-BE49-F238E27FC236}">
                  <a16:creationId xmlns:a16="http://schemas.microsoft.com/office/drawing/2014/main" id="{277D5739-2814-468E-933E-A2290B6DE013}"/>
                </a:ext>
              </a:extLst>
            </p:cNvPr>
            <p:cNvSpPr/>
            <p:nvPr/>
          </p:nvSpPr>
          <p:spPr bwMode="gray">
            <a:xfrm>
              <a:off x="329045" y="2416172"/>
              <a:ext cx="640080" cy="640080"/>
            </a:xfrm>
            <a:prstGeom prst="ellipse">
              <a:avLst/>
            </a:prstGeom>
            <a:solidFill>
              <a:schemeClr val="accent2">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pic>
        <p:nvPicPr>
          <p:cNvPr id="3" name="Picture 2">
            <a:extLst>
              <a:ext uri="{FF2B5EF4-FFF2-40B4-BE49-F238E27FC236}">
                <a16:creationId xmlns:a16="http://schemas.microsoft.com/office/drawing/2014/main" id="{3C2A4A77-7CD1-2DF4-381C-D3894638A0D8}"/>
              </a:ext>
            </a:extLst>
          </p:cNvPr>
          <p:cNvPicPr>
            <a:picLocks noChangeAspect="1"/>
          </p:cNvPicPr>
          <p:nvPr/>
        </p:nvPicPr>
        <p:blipFill>
          <a:blip r:embed="rId3"/>
          <a:srcRect/>
          <a:stretch/>
        </p:blipFill>
        <p:spPr>
          <a:xfrm>
            <a:off x="467729" y="1242407"/>
            <a:ext cx="362711" cy="153690"/>
          </a:xfrm>
          <a:prstGeom prst="rect">
            <a:avLst/>
          </a:prstGeom>
        </p:spPr>
      </p:pic>
      <p:sp>
        <p:nvSpPr>
          <p:cNvPr id="4" name="Text Placeholder 3">
            <a:extLst>
              <a:ext uri="{FF2B5EF4-FFF2-40B4-BE49-F238E27FC236}">
                <a16:creationId xmlns:a16="http://schemas.microsoft.com/office/drawing/2014/main" id="{E6CBCC30-1C69-E33A-923F-AA474E8278A7}"/>
              </a:ext>
            </a:extLst>
          </p:cNvPr>
          <p:cNvSpPr txBox="1">
            <a:spLocks/>
          </p:cNvSpPr>
          <p:nvPr/>
        </p:nvSpPr>
        <p:spPr bwMode="gray">
          <a:xfrm>
            <a:off x="1156450" y="1074409"/>
            <a:ext cx="4846925" cy="489686"/>
          </a:xfrm>
          <a:prstGeom prst="rect">
            <a:avLst/>
          </a:prstGeom>
        </p:spPr>
        <p:txBody>
          <a:bodyPr vert="horz" wrap="square" lIns="0" tIns="0" rIns="0" bIns="0" rtlCol="0">
            <a:spAutoFit/>
          </a:bodyPr>
          <a:lstStyle>
            <a:lvl1pPr marL="0" indent="0" algn="l" defTabSz="480060" rtl="0" eaLnBrk="1" latinLnBrk="0" hangingPunct="1">
              <a:lnSpc>
                <a:spcPct val="120000"/>
              </a:lnSpc>
              <a:spcBef>
                <a:spcPts val="1200"/>
              </a:spcBef>
              <a:buClrTx/>
              <a:buFont typeface="Arial" panose="020B0604020202020204" pitchFamily="34" charset="0"/>
              <a:buNone/>
              <a:defRPr sz="1400" kern="1200">
                <a:solidFill>
                  <a:schemeClr val="bg1"/>
                </a:solidFill>
                <a:latin typeface="+mn-lt"/>
                <a:ea typeface="+mn-ea"/>
                <a:cs typeface="+mn-cs"/>
              </a:defRPr>
            </a:lvl1pPr>
            <a:lvl2pPr marL="114300" indent="0" algn="l" defTabSz="480060" rtl="0" eaLnBrk="1" latinLnBrk="0" hangingPunct="1">
              <a:lnSpc>
                <a:spcPct val="110000"/>
              </a:lnSpc>
              <a:spcBef>
                <a:spcPts val="1200"/>
              </a:spcBef>
              <a:buClrTx/>
              <a:buFont typeface="Verdana" panose="020B0604030504040204" pitchFamily="34" charset="0"/>
              <a:buNone/>
              <a:defRPr sz="1400" kern="1200">
                <a:solidFill>
                  <a:schemeClr val="bg1"/>
                </a:solidFill>
                <a:latin typeface="+mn-lt"/>
                <a:ea typeface="+mn-ea"/>
                <a:cs typeface="+mn-cs"/>
              </a:defRPr>
            </a:lvl2pPr>
            <a:lvl3pPr marL="228600" indent="0" algn="l" defTabSz="480060" rtl="0" eaLnBrk="1" latinLnBrk="0" hangingPunct="1">
              <a:lnSpc>
                <a:spcPct val="110000"/>
              </a:lnSpc>
              <a:spcBef>
                <a:spcPts val="1200"/>
              </a:spcBef>
              <a:buClrTx/>
              <a:buFont typeface="Arial" panose="020B0604020202020204" pitchFamily="34" charset="0"/>
              <a:buNone/>
              <a:defRPr sz="1400" kern="1200">
                <a:solidFill>
                  <a:schemeClr val="bg1"/>
                </a:solidFill>
                <a:latin typeface="+mn-lt"/>
                <a:ea typeface="+mn-ea"/>
                <a:cs typeface="+mn-cs"/>
              </a:defRPr>
            </a:lvl3pPr>
            <a:lvl4pPr marL="342900" indent="0" algn="l" defTabSz="480060" rtl="0" eaLnBrk="1" latinLnBrk="0" hangingPunct="1">
              <a:lnSpc>
                <a:spcPct val="110000"/>
              </a:lnSpc>
              <a:spcBef>
                <a:spcPts val="1200"/>
              </a:spcBef>
              <a:buFont typeface="Verdana" panose="020B0604030504040204" pitchFamily="34" charset="0"/>
              <a:buNone/>
              <a:defRPr sz="1400" kern="1200">
                <a:solidFill>
                  <a:schemeClr val="bg1"/>
                </a:solidFill>
                <a:latin typeface="+mn-lt"/>
                <a:ea typeface="+mn-ea"/>
                <a:cs typeface="+mn-cs"/>
              </a:defRPr>
            </a:lvl4pPr>
            <a:lvl5pPr marL="457200" indent="0" algn="l" defTabSz="480060" rtl="0" eaLnBrk="1" latinLnBrk="0" hangingPunct="1">
              <a:lnSpc>
                <a:spcPct val="110000"/>
              </a:lnSpc>
              <a:spcBef>
                <a:spcPts val="1200"/>
              </a:spcBef>
              <a:buFont typeface="Arial" panose="020B0604020202020204" pitchFamily="34" charset="0"/>
              <a:buNone/>
              <a:defRPr sz="1400" kern="1200" baseline="0">
                <a:solidFill>
                  <a:schemeClr val="bg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pPr>
              <a:spcBef>
                <a:spcPts val="500"/>
              </a:spcBef>
            </a:pPr>
            <a:r>
              <a:rPr lang="en-US" dirty="0"/>
              <a:t>Centralized and democratized data supports consistency, collaboration, and confidence on campus</a:t>
            </a:r>
          </a:p>
        </p:txBody>
      </p:sp>
      <p:pic>
        <p:nvPicPr>
          <p:cNvPr id="6" name="Picture 5">
            <a:extLst>
              <a:ext uri="{FF2B5EF4-FFF2-40B4-BE49-F238E27FC236}">
                <a16:creationId xmlns:a16="http://schemas.microsoft.com/office/drawing/2014/main" id="{75DDCF09-8963-D47C-392B-F5A4E8B3BF7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58925" y="2249228"/>
            <a:ext cx="410518" cy="394097"/>
          </a:xfrm>
          <a:prstGeom prst="rect">
            <a:avLst/>
          </a:prstGeom>
        </p:spPr>
      </p:pic>
      <p:pic>
        <p:nvPicPr>
          <p:cNvPr id="12" name="Picture 11" descr="Icon&#10;&#10;Description automatically generated">
            <a:extLst>
              <a:ext uri="{FF2B5EF4-FFF2-40B4-BE49-F238E27FC236}">
                <a16:creationId xmlns:a16="http://schemas.microsoft.com/office/drawing/2014/main" id="{626CD045-1B2F-AD45-BFF0-B60337A2DDE6}"/>
              </a:ext>
            </a:extLst>
          </p:cNvPr>
          <p:cNvPicPr>
            <a:picLocks noChangeAspect="1"/>
          </p:cNvPicPr>
          <p:nvPr/>
        </p:nvPicPr>
        <p:blipFill>
          <a:blip r:embed="rId5"/>
          <a:stretch>
            <a:fillRect/>
          </a:stretch>
        </p:blipFill>
        <p:spPr>
          <a:xfrm>
            <a:off x="487201" y="3475982"/>
            <a:ext cx="382242" cy="312744"/>
          </a:xfrm>
          <a:prstGeom prst="rect">
            <a:avLst/>
          </a:prstGeom>
        </p:spPr>
      </p:pic>
    </p:spTree>
    <p:extLst>
      <p:ext uri="{BB962C8B-B14F-4D97-AF65-F5344CB8AC3E}">
        <p14:creationId xmlns:p14="http://schemas.microsoft.com/office/powerpoint/2010/main" val="1154034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90757-AFB6-49C0-B6EE-4C41A8D13B10}"/>
              </a:ext>
            </a:extLst>
          </p:cNvPr>
          <p:cNvSpPr>
            <a:spLocks noGrp="1"/>
          </p:cNvSpPr>
          <p:nvPr>
            <p:ph type="title"/>
          </p:nvPr>
        </p:nvSpPr>
        <p:spPr>
          <a:xfrm>
            <a:off x="863781" y="1327638"/>
            <a:ext cx="274320" cy="274320"/>
          </a:xfrm>
        </p:spPr>
        <p:txBody>
          <a:bodyPr/>
          <a:lstStyle/>
          <a:p>
            <a:r>
              <a:rPr lang="en-US" dirty="0"/>
              <a:t>1</a:t>
            </a:r>
          </a:p>
        </p:txBody>
      </p:sp>
      <p:sp>
        <p:nvSpPr>
          <p:cNvPr id="3" name="Text Placeholder 2">
            <a:extLst>
              <a:ext uri="{FF2B5EF4-FFF2-40B4-BE49-F238E27FC236}">
                <a16:creationId xmlns:a16="http://schemas.microsoft.com/office/drawing/2014/main" id="{8CBA4033-F789-4DBC-B770-FBA32F67C156}"/>
              </a:ext>
            </a:extLst>
          </p:cNvPr>
          <p:cNvSpPr>
            <a:spLocks noGrp="1"/>
          </p:cNvSpPr>
          <p:nvPr>
            <p:ph type="body" sz="quarter" idx="13"/>
          </p:nvPr>
        </p:nvSpPr>
        <p:spPr>
          <a:xfrm>
            <a:off x="1363152" y="1388568"/>
            <a:ext cx="3749040" cy="138499"/>
          </a:xfrm>
        </p:spPr>
        <p:txBody>
          <a:bodyPr/>
          <a:lstStyle/>
          <a:p>
            <a:r>
              <a:rPr lang="en-US" sz="900" dirty="0">
                <a:latin typeface="+mn-lt"/>
              </a:rPr>
              <a:t>Meet the University of Washington</a:t>
            </a:r>
          </a:p>
        </p:txBody>
      </p:sp>
      <p:sp>
        <p:nvSpPr>
          <p:cNvPr id="4" name="Text Placeholder 3">
            <a:extLst>
              <a:ext uri="{FF2B5EF4-FFF2-40B4-BE49-F238E27FC236}">
                <a16:creationId xmlns:a16="http://schemas.microsoft.com/office/drawing/2014/main" id="{5EBB8D5A-9968-4683-924C-A4396808B512}"/>
              </a:ext>
            </a:extLst>
          </p:cNvPr>
          <p:cNvSpPr>
            <a:spLocks noGrp="1"/>
          </p:cNvSpPr>
          <p:nvPr>
            <p:ph type="body" sz="quarter" idx="17"/>
          </p:nvPr>
        </p:nvSpPr>
        <p:spPr>
          <a:xfrm>
            <a:off x="863781" y="2137356"/>
            <a:ext cx="274320" cy="276999"/>
          </a:xfrm>
        </p:spPr>
        <p:txBody>
          <a:bodyPr/>
          <a:lstStyle/>
          <a:p>
            <a:r>
              <a:rPr lang="en-US" dirty="0"/>
              <a:t>2</a:t>
            </a:r>
          </a:p>
        </p:txBody>
      </p:sp>
      <p:sp>
        <p:nvSpPr>
          <p:cNvPr id="5" name="Text Placeholder 4">
            <a:extLst>
              <a:ext uri="{FF2B5EF4-FFF2-40B4-BE49-F238E27FC236}">
                <a16:creationId xmlns:a16="http://schemas.microsoft.com/office/drawing/2014/main" id="{F7DFC682-25D4-4CE9-BD6F-56E8D8D75295}"/>
              </a:ext>
            </a:extLst>
          </p:cNvPr>
          <p:cNvSpPr>
            <a:spLocks noGrp="1"/>
          </p:cNvSpPr>
          <p:nvPr>
            <p:ph type="body" sz="quarter" idx="18"/>
          </p:nvPr>
        </p:nvSpPr>
        <p:spPr>
          <a:xfrm>
            <a:off x="1363151" y="2137357"/>
            <a:ext cx="4173867" cy="276999"/>
          </a:xfrm>
        </p:spPr>
        <p:txBody>
          <a:bodyPr/>
          <a:lstStyle/>
          <a:p>
            <a:r>
              <a:rPr lang="en-US" dirty="0"/>
              <a:t>Creating a Confident Data Culture: Impact of Centralized Data System</a:t>
            </a:r>
          </a:p>
        </p:txBody>
      </p:sp>
      <p:sp>
        <p:nvSpPr>
          <p:cNvPr id="6" name="Text Placeholder 5">
            <a:extLst>
              <a:ext uri="{FF2B5EF4-FFF2-40B4-BE49-F238E27FC236}">
                <a16:creationId xmlns:a16="http://schemas.microsoft.com/office/drawing/2014/main" id="{7E42C15C-1963-4B6A-94EC-B834EB53DCFC}"/>
              </a:ext>
            </a:extLst>
          </p:cNvPr>
          <p:cNvSpPr>
            <a:spLocks noGrp="1"/>
          </p:cNvSpPr>
          <p:nvPr>
            <p:ph type="body" sz="quarter" idx="19"/>
          </p:nvPr>
        </p:nvSpPr>
        <p:spPr>
          <a:xfrm>
            <a:off x="863781" y="2952422"/>
            <a:ext cx="274320" cy="276999"/>
          </a:xfrm>
        </p:spPr>
        <p:txBody>
          <a:bodyPr/>
          <a:lstStyle/>
          <a:p>
            <a:r>
              <a:rPr lang="en-US" dirty="0"/>
              <a:t>3</a:t>
            </a:r>
          </a:p>
        </p:txBody>
      </p:sp>
      <p:sp>
        <p:nvSpPr>
          <p:cNvPr id="9" name="Text Placeholder 8">
            <a:extLst>
              <a:ext uri="{FF2B5EF4-FFF2-40B4-BE49-F238E27FC236}">
                <a16:creationId xmlns:a16="http://schemas.microsoft.com/office/drawing/2014/main" id="{90358F0B-B050-4B7C-A509-E17CE97D2476}"/>
              </a:ext>
            </a:extLst>
          </p:cNvPr>
          <p:cNvSpPr>
            <a:spLocks noGrp="1"/>
          </p:cNvSpPr>
          <p:nvPr>
            <p:ph type="body" sz="quarter" idx="22"/>
          </p:nvPr>
        </p:nvSpPr>
        <p:spPr>
          <a:xfrm>
            <a:off x="1363152" y="2983199"/>
            <a:ext cx="3749040" cy="215444"/>
          </a:xfrm>
        </p:spPr>
        <p:txBody>
          <a:bodyPr/>
          <a:lstStyle/>
          <a:p>
            <a:r>
              <a:rPr lang="en-US" sz="1400" dirty="0">
                <a:latin typeface="+mj-lt"/>
              </a:rPr>
              <a:t>Q&amp;A</a:t>
            </a:r>
          </a:p>
        </p:txBody>
      </p:sp>
    </p:spTree>
    <p:extLst>
      <p:ext uri="{BB962C8B-B14F-4D97-AF65-F5344CB8AC3E}">
        <p14:creationId xmlns:p14="http://schemas.microsoft.com/office/powerpoint/2010/main" val="2188828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C8084-61BC-1B49-B203-03459432D814}"/>
              </a:ext>
            </a:extLst>
          </p:cNvPr>
          <p:cNvSpPr>
            <a:spLocks noGrp="1"/>
          </p:cNvSpPr>
          <p:nvPr>
            <p:ph type="title"/>
          </p:nvPr>
        </p:nvSpPr>
        <p:spPr/>
        <p:txBody>
          <a:bodyPr/>
          <a:lstStyle/>
          <a:p>
            <a:r>
              <a:rPr lang="en-US" dirty="0"/>
              <a:t>Questions?</a:t>
            </a:r>
          </a:p>
        </p:txBody>
      </p:sp>
      <p:sp>
        <p:nvSpPr>
          <p:cNvPr id="9" name="Text Placeholder 8">
            <a:extLst>
              <a:ext uri="{FF2B5EF4-FFF2-40B4-BE49-F238E27FC236}">
                <a16:creationId xmlns:a16="http://schemas.microsoft.com/office/drawing/2014/main" id="{6D6B9CD1-BE6A-B94C-A41B-BD525E7EA3ED}"/>
              </a:ext>
            </a:extLst>
          </p:cNvPr>
          <p:cNvSpPr>
            <a:spLocks noGrp="1"/>
          </p:cNvSpPr>
          <p:nvPr>
            <p:ph type="body" sz="quarter" idx="19"/>
          </p:nvPr>
        </p:nvSpPr>
        <p:spPr/>
        <p:txBody>
          <a:bodyPr/>
          <a:lstStyle/>
          <a:p>
            <a:endParaRPr lang="en-US" dirty="0"/>
          </a:p>
        </p:txBody>
      </p:sp>
      <p:sp>
        <p:nvSpPr>
          <p:cNvPr id="8" name="Text Placeholder 7">
            <a:extLst>
              <a:ext uri="{FF2B5EF4-FFF2-40B4-BE49-F238E27FC236}">
                <a16:creationId xmlns:a16="http://schemas.microsoft.com/office/drawing/2014/main" id="{A222E43E-1549-9347-97D8-2CB70BC7E2C8}"/>
              </a:ext>
            </a:extLst>
          </p:cNvPr>
          <p:cNvSpPr>
            <a:spLocks noGrp="1"/>
          </p:cNvSpPr>
          <p:nvPr>
            <p:ph type="body" sz="quarter" idx="18"/>
          </p:nvPr>
        </p:nvSpPr>
        <p:spPr/>
        <p:txBody>
          <a:bodyPr/>
          <a:lstStyle/>
          <a:p>
            <a:endParaRPr lang="en-US"/>
          </a:p>
        </p:txBody>
      </p:sp>
      <p:sp>
        <p:nvSpPr>
          <p:cNvPr id="2" name="TextBox 1">
            <a:extLst>
              <a:ext uri="{FF2B5EF4-FFF2-40B4-BE49-F238E27FC236}">
                <a16:creationId xmlns:a16="http://schemas.microsoft.com/office/drawing/2014/main" id="{9C7F0F35-B19D-FCA6-717B-F6150E28D021}"/>
              </a:ext>
            </a:extLst>
          </p:cNvPr>
          <p:cNvSpPr txBox="1"/>
          <p:nvPr/>
        </p:nvSpPr>
        <p:spPr bwMode="gray">
          <a:xfrm>
            <a:off x="3120128" y="2577840"/>
            <a:ext cx="2519765" cy="859210"/>
          </a:xfrm>
          <a:prstGeom prst="rect">
            <a:avLst/>
          </a:prstGeom>
          <a:noFill/>
        </p:spPr>
        <p:txBody>
          <a:bodyPr wrap="square" lIns="0" tIns="0" rIns="0" bIns="0" rtlCol="0">
            <a:spAutoFit/>
          </a:bodyPr>
          <a:lstStyle/>
          <a:p>
            <a:pPr marL="0" marR="0" lvl="0" indent="0" algn="l" defTabSz="537667" rtl="0" eaLnBrk="1" fontAlgn="auto" latinLnBrk="0" hangingPunct="1">
              <a:lnSpc>
                <a:spcPct val="100000"/>
              </a:lnSpc>
              <a:spcBef>
                <a:spcPts val="500"/>
              </a:spcBef>
              <a:spcAft>
                <a:spcPts val="0"/>
              </a:spcAft>
              <a:buClrTx/>
              <a:buSzTx/>
              <a:buFontTx/>
              <a:buNone/>
              <a:tabLst/>
              <a:defRPr/>
            </a:pPr>
            <a:r>
              <a:rPr lang="en-US" sz="1600" dirty="0">
                <a:solidFill>
                  <a:srgbClr val="7FCFCF"/>
                </a:solidFill>
                <a:latin typeface="Rockwell"/>
              </a:rPr>
              <a:t>Erin Guthrie</a:t>
            </a:r>
            <a:endParaRPr kumimoji="0" lang="en-US" sz="1050" b="1" i="0" u="none" strike="noStrike" kern="1200" cap="none" spc="0" normalizeH="0" baseline="0" noProof="0" dirty="0">
              <a:ln>
                <a:noFill/>
              </a:ln>
              <a:solidFill>
                <a:srgbClr val="7FCFCF"/>
              </a:solidFill>
              <a:effectLst/>
              <a:uLnTx/>
              <a:uFillTx/>
              <a:latin typeface="Rockwell"/>
              <a:ea typeface="+mn-ea"/>
              <a:cs typeface="+mn-cs"/>
            </a:endParaRPr>
          </a:p>
          <a:p>
            <a:pPr marL="0" marR="0" lvl="0" indent="0" algn="l" defTabSz="537667" rtl="0" eaLnBrk="1" fontAlgn="auto" latinLnBrk="0" hangingPunct="1">
              <a:lnSpc>
                <a:spcPct val="100000"/>
              </a:lnSpc>
              <a:spcBef>
                <a:spcPts val="500"/>
              </a:spcBef>
              <a:spcAft>
                <a:spcPts val="0"/>
              </a:spcAft>
              <a:buClrTx/>
              <a:buSzTx/>
              <a:buFontTx/>
              <a:buNone/>
              <a:tabLst/>
              <a:defRPr/>
            </a:pPr>
            <a:r>
              <a:rPr kumimoji="0" lang="en-US" sz="1050" b="0" i="1" u="none" strike="noStrike" kern="1200" cap="none" spc="0" normalizeH="0" baseline="0" noProof="0" dirty="0">
                <a:ln>
                  <a:noFill/>
                </a:ln>
                <a:solidFill>
                  <a:srgbClr val="FFFFFF"/>
                </a:solidFill>
                <a:effectLst/>
                <a:uLnTx/>
                <a:uFillTx/>
                <a:latin typeface="Verdana"/>
                <a:ea typeface="+mn-ea"/>
                <a:cs typeface="+mn-cs"/>
              </a:rPr>
              <a:t>Associate Vice President</a:t>
            </a:r>
            <a:r>
              <a:rPr lang="en-US" sz="1050" i="1" dirty="0">
                <a:solidFill>
                  <a:srgbClr val="FFFFFF"/>
                </a:solidFill>
                <a:latin typeface="Verdana"/>
              </a:rPr>
              <a:t> and </a:t>
            </a:r>
            <a:r>
              <a:rPr kumimoji="0" lang="en-US" sz="1050" b="0" i="1" u="none" strike="noStrike" kern="1200" cap="none" spc="0" normalizeH="0" baseline="0" noProof="0" dirty="0">
                <a:ln>
                  <a:noFill/>
                </a:ln>
                <a:solidFill>
                  <a:srgbClr val="FFFFFF"/>
                </a:solidFill>
                <a:effectLst/>
                <a:uLnTx/>
                <a:uFillTx/>
                <a:latin typeface="Verdana"/>
                <a:ea typeface="+mn-ea"/>
                <a:cs typeface="+mn-cs"/>
              </a:rPr>
              <a:t>University Data and Analysis Officer</a:t>
            </a:r>
          </a:p>
          <a:p>
            <a:pPr marL="0" marR="0" lvl="0" indent="0" algn="l" defTabSz="537667" rtl="0" eaLnBrk="1" fontAlgn="auto" latinLnBrk="0" hangingPunct="1">
              <a:lnSpc>
                <a:spcPct val="100000"/>
              </a:lnSpc>
              <a:spcBef>
                <a:spcPts val="500"/>
              </a:spcBef>
              <a:spcAft>
                <a:spcPts val="0"/>
              </a:spcAft>
              <a:buClrTx/>
              <a:buSzTx/>
              <a:buFontTx/>
              <a:buNone/>
              <a:tabLst/>
              <a:defRPr/>
            </a:pPr>
            <a:r>
              <a:rPr lang="en-US" sz="1050" dirty="0">
                <a:solidFill>
                  <a:srgbClr val="FFFFFF"/>
                </a:solidFill>
                <a:latin typeface="Verdana"/>
              </a:rPr>
              <a:t>University of Washington</a:t>
            </a:r>
          </a:p>
        </p:txBody>
      </p:sp>
      <p:sp>
        <p:nvSpPr>
          <p:cNvPr id="4" name="TextBox 3">
            <a:extLst>
              <a:ext uri="{FF2B5EF4-FFF2-40B4-BE49-F238E27FC236}">
                <a16:creationId xmlns:a16="http://schemas.microsoft.com/office/drawing/2014/main" id="{CA622F17-709F-F35B-2B0C-2B7A127B1F0C}"/>
              </a:ext>
            </a:extLst>
          </p:cNvPr>
          <p:cNvSpPr txBox="1"/>
          <p:nvPr/>
        </p:nvSpPr>
        <p:spPr bwMode="gray">
          <a:xfrm>
            <a:off x="760908" y="2577840"/>
            <a:ext cx="1620552" cy="859210"/>
          </a:xfrm>
          <a:prstGeom prst="rect">
            <a:avLst/>
          </a:prstGeom>
          <a:noFill/>
        </p:spPr>
        <p:txBody>
          <a:bodyPr wrap="square" lIns="0" tIns="0" rIns="0" bIns="0" rtlCol="0">
            <a:spAutoFit/>
          </a:bodyPr>
          <a:lstStyle/>
          <a:p>
            <a:pPr marL="0" marR="0" lvl="0" indent="0" algn="l" defTabSz="537667" rtl="0" eaLnBrk="1" fontAlgn="auto" latinLnBrk="0" hangingPunct="1">
              <a:lnSpc>
                <a:spcPct val="100000"/>
              </a:lnSpc>
              <a:spcBef>
                <a:spcPts val="500"/>
              </a:spcBef>
              <a:spcAft>
                <a:spcPts val="0"/>
              </a:spcAft>
              <a:buClrTx/>
              <a:buSzTx/>
              <a:buFontTx/>
              <a:buNone/>
              <a:tabLst/>
              <a:defRPr/>
            </a:pPr>
            <a:r>
              <a:rPr lang="en-US" sz="1600" dirty="0">
                <a:solidFill>
                  <a:srgbClr val="7FCFCF"/>
                </a:solidFill>
                <a:latin typeface="Rockwell"/>
              </a:rPr>
              <a:t>Devin Jones</a:t>
            </a:r>
            <a:endParaRPr kumimoji="0" lang="en-US" sz="1050" b="1" i="0" u="none" strike="noStrike" kern="1200" cap="none" spc="0" normalizeH="0" baseline="0" noProof="0" dirty="0">
              <a:ln>
                <a:noFill/>
              </a:ln>
              <a:solidFill>
                <a:srgbClr val="7FCFCF"/>
              </a:solidFill>
              <a:effectLst/>
              <a:uLnTx/>
              <a:uFillTx/>
              <a:latin typeface="Rockwell"/>
              <a:ea typeface="+mn-ea"/>
              <a:cs typeface="+mn-cs"/>
            </a:endParaRPr>
          </a:p>
          <a:p>
            <a:pPr marL="0" marR="0" lvl="0" indent="0" algn="l" defTabSz="537667" rtl="0" eaLnBrk="1" fontAlgn="auto" latinLnBrk="0" hangingPunct="1">
              <a:lnSpc>
                <a:spcPct val="100000"/>
              </a:lnSpc>
              <a:spcBef>
                <a:spcPts val="500"/>
              </a:spcBef>
              <a:spcAft>
                <a:spcPts val="0"/>
              </a:spcAft>
              <a:buClrTx/>
              <a:buSzTx/>
              <a:buFontTx/>
              <a:buNone/>
              <a:tabLst/>
              <a:defRPr/>
            </a:pPr>
            <a:r>
              <a:rPr lang="en-US" sz="1050" i="1" dirty="0">
                <a:solidFill>
                  <a:srgbClr val="FFFFFF"/>
                </a:solidFill>
                <a:latin typeface="Verdana"/>
              </a:rPr>
              <a:t>Strategic Leader, Data and Analytics</a:t>
            </a:r>
          </a:p>
          <a:p>
            <a:pPr marL="0" marR="0" lvl="0" indent="0" algn="l" defTabSz="537667" rtl="0" eaLnBrk="1" fontAlgn="auto" latinLnBrk="0" hangingPunct="1">
              <a:lnSpc>
                <a:spcPct val="100000"/>
              </a:lnSpc>
              <a:spcBef>
                <a:spcPts val="500"/>
              </a:spcBef>
              <a:spcAft>
                <a:spcPts val="0"/>
              </a:spcAft>
              <a:buClrTx/>
              <a:buSzTx/>
              <a:buFontTx/>
              <a:buNone/>
              <a:tabLst/>
              <a:defRPr/>
            </a:pPr>
            <a:r>
              <a:rPr kumimoji="0" lang="en-US" sz="1050" b="0" u="none" strike="noStrike" kern="1200" cap="none" spc="0" normalizeH="0" baseline="0" noProof="0" dirty="0">
                <a:ln>
                  <a:noFill/>
                </a:ln>
                <a:solidFill>
                  <a:srgbClr val="FFFFFF"/>
                </a:solidFill>
                <a:effectLst/>
                <a:uLnTx/>
                <a:uFillTx/>
                <a:latin typeface="Verdana"/>
                <a:ea typeface="+mn-ea"/>
                <a:cs typeface="+mn-cs"/>
              </a:rPr>
              <a:t>EAB</a:t>
            </a:r>
          </a:p>
        </p:txBody>
      </p:sp>
      <p:pic>
        <p:nvPicPr>
          <p:cNvPr id="6" name="Picture 2" descr="Erin Guthrie">
            <a:extLst>
              <a:ext uri="{FF2B5EF4-FFF2-40B4-BE49-F238E27FC236}">
                <a16:creationId xmlns:a16="http://schemas.microsoft.com/office/drawing/2014/main" id="{E554A1C4-3281-529C-5C35-AC8B57D3CB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128" y="915656"/>
            <a:ext cx="1484644" cy="1484644"/>
          </a:xfrm>
          <a:prstGeom prst="ellipse">
            <a:avLst/>
          </a:prstGeom>
          <a:noFill/>
          <a:extLst>
            <a:ext uri="{909E8E84-426E-40DD-AFC4-6F175D3DCCD1}">
              <a14:hiddenFill xmlns:a14="http://schemas.microsoft.com/office/drawing/2010/main">
                <a:solidFill>
                  <a:srgbClr val="FFFFFF"/>
                </a:solidFill>
              </a14:hiddenFill>
            </a:ext>
          </a:extLst>
        </p:spPr>
      </p:pic>
      <p:pic>
        <p:nvPicPr>
          <p:cNvPr id="7" name="Picture 6" descr="A person with a beard and mustache&#10;&#10;Description automatically generated">
            <a:extLst>
              <a:ext uri="{FF2B5EF4-FFF2-40B4-BE49-F238E27FC236}">
                <a16:creationId xmlns:a16="http://schemas.microsoft.com/office/drawing/2014/main" id="{DB3991AC-10C2-41D5-D0E4-217EE15969B1}"/>
              </a:ext>
            </a:extLst>
          </p:cNvPr>
          <p:cNvPicPr>
            <a:picLocks noChangeAspect="1"/>
          </p:cNvPicPr>
          <p:nvPr/>
        </p:nvPicPr>
        <p:blipFill>
          <a:blip r:embed="rId4"/>
          <a:stretch>
            <a:fillRect/>
          </a:stretch>
        </p:blipFill>
        <p:spPr>
          <a:xfrm>
            <a:off x="484623" y="915656"/>
            <a:ext cx="1481328" cy="1481328"/>
          </a:xfrm>
          <a:prstGeom prst="rect">
            <a:avLst/>
          </a:prstGeom>
        </p:spPr>
      </p:pic>
    </p:spTree>
    <p:extLst>
      <p:ext uri="{BB962C8B-B14F-4D97-AF65-F5344CB8AC3E}">
        <p14:creationId xmlns:p14="http://schemas.microsoft.com/office/powerpoint/2010/main" val="1586888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82AF100-72A0-435F-8034-80C5A614FE03}"/>
              </a:ext>
            </a:extLst>
          </p:cNvPr>
          <p:cNvSpPr>
            <a:spLocks noGrp="1"/>
          </p:cNvSpPr>
          <p:nvPr>
            <p:ph type="body" sz="quarter" idx="16"/>
          </p:nvPr>
        </p:nvSpPr>
        <p:spPr/>
        <p:txBody>
          <a:bodyPr/>
          <a:lstStyle/>
          <a:p>
            <a:endParaRPr lang="en-US"/>
          </a:p>
        </p:txBody>
      </p:sp>
      <p:sp>
        <p:nvSpPr>
          <p:cNvPr id="3" name="Title 2">
            <a:extLst>
              <a:ext uri="{FF2B5EF4-FFF2-40B4-BE49-F238E27FC236}">
                <a16:creationId xmlns:a16="http://schemas.microsoft.com/office/drawing/2014/main" id="{8944E43B-3C7C-48DC-8737-CA786BF0E9D6}"/>
              </a:ext>
            </a:extLst>
          </p:cNvPr>
          <p:cNvSpPr>
            <a:spLocks noGrp="1"/>
          </p:cNvSpPr>
          <p:nvPr>
            <p:ph type="title"/>
          </p:nvPr>
        </p:nvSpPr>
        <p:spPr>
          <a:xfrm>
            <a:off x="280194" y="317005"/>
            <a:ext cx="5698042" cy="249299"/>
          </a:xfrm>
        </p:spPr>
        <p:txBody>
          <a:bodyPr/>
          <a:lstStyle/>
          <a:p>
            <a:r>
              <a:rPr lang="en-US" dirty="0"/>
              <a:t>How Can We Help?</a:t>
            </a:r>
          </a:p>
        </p:txBody>
      </p:sp>
      <p:pic>
        <p:nvPicPr>
          <p:cNvPr id="8" name="Picture 7" descr="Icon&#10;&#10;Description automatically generated">
            <a:extLst>
              <a:ext uri="{FF2B5EF4-FFF2-40B4-BE49-F238E27FC236}">
                <a16:creationId xmlns:a16="http://schemas.microsoft.com/office/drawing/2014/main" id="{20282147-D77A-44A7-AFD8-A8AFB33E44BA}"/>
              </a:ext>
            </a:extLst>
          </p:cNvPr>
          <p:cNvPicPr>
            <a:picLocks noChangeAspect="1"/>
          </p:cNvPicPr>
          <p:nvPr/>
        </p:nvPicPr>
        <p:blipFill>
          <a:blip r:embed="rId3"/>
          <a:stretch>
            <a:fillRect/>
          </a:stretch>
        </p:blipFill>
        <p:spPr>
          <a:xfrm>
            <a:off x="776754" y="2495874"/>
            <a:ext cx="548640" cy="390270"/>
          </a:xfrm>
          <a:prstGeom prst="rect">
            <a:avLst/>
          </a:prstGeom>
        </p:spPr>
      </p:pic>
      <p:sp>
        <p:nvSpPr>
          <p:cNvPr id="18" name="TextBox 17">
            <a:extLst>
              <a:ext uri="{FF2B5EF4-FFF2-40B4-BE49-F238E27FC236}">
                <a16:creationId xmlns:a16="http://schemas.microsoft.com/office/drawing/2014/main" id="{4B88DD5E-900C-4FFF-958D-30DDFC24FE95}"/>
              </a:ext>
            </a:extLst>
          </p:cNvPr>
          <p:cNvSpPr txBox="1"/>
          <p:nvPr/>
        </p:nvSpPr>
        <p:spPr bwMode="gray">
          <a:xfrm>
            <a:off x="316278" y="1767742"/>
            <a:ext cx="1469591" cy="307777"/>
          </a:xfrm>
          <a:prstGeom prst="rect">
            <a:avLst/>
          </a:prstGeom>
          <a:noFill/>
        </p:spPr>
        <p:txBody>
          <a:bodyPr wrap="square" lIns="0" tIns="0" rIns="0" bIns="0" rtlCol="0">
            <a:spAutoFit/>
          </a:bodyPr>
          <a:lstStyle/>
          <a:p>
            <a:pPr algn="ctr"/>
            <a:r>
              <a:rPr lang="en-US" sz="1000" i="1" dirty="0"/>
              <a:t>I’d like to speak to an EAB expert about…</a:t>
            </a:r>
          </a:p>
        </p:txBody>
      </p:sp>
      <p:cxnSp>
        <p:nvCxnSpPr>
          <p:cNvPr id="9" name="Straight Connector 8">
            <a:extLst>
              <a:ext uri="{FF2B5EF4-FFF2-40B4-BE49-F238E27FC236}">
                <a16:creationId xmlns:a16="http://schemas.microsoft.com/office/drawing/2014/main" id="{8C439E9D-842C-4893-82E2-45D7B1D1DF5D}"/>
              </a:ext>
            </a:extLst>
          </p:cNvPr>
          <p:cNvCxnSpPr>
            <a:cxnSpLocks/>
          </p:cNvCxnSpPr>
          <p:nvPr/>
        </p:nvCxnSpPr>
        <p:spPr bwMode="gray">
          <a:xfrm>
            <a:off x="2172689" y="1267084"/>
            <a:ext cx="0" cy="2320178"/>
          </a:xfrm>
          <a:prstGeom prst="line">
            <a:avLst/>
          </a:prstGeom>
          <a:ln w="25400" cap="rnd">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D78BDE3E-7B15-A797-05E8-DF0B9E669EE0}"/>
              </a:ext>
            </a:extLst>
          </p:cNvPr>
          <p:cNvGrpSpPr/>
          <p:nvPr/>
        </p:nvGrpSpPr>
        <p:grpSpPr>
          <a:xfrm>
            <a:off x="2482172" y="1432623"/>
            <a:ext cx="3496064" cy="216694"/>
            <a:chOff x="2588458" y="1432623"/>
            <a:chExt cx="3496064" cy="216694"/>
          </a:xfrm>
        </p:grpSpPr>
        <p:sp>
          <p:nvSpPr>
            <p:cNvPr id="5" name="TextBox 4">
              <a:extLst>
                <a:ext uri="{FF2B5EF4-FFF2-40B4-BE49-F238E27FC236}">
                  <a16:creationId xmlns:a16="http://schemas.microsoft.com/office/drawing/2014/main" id="{18425E98-E47C-4315-AD72-CF30990D8BEA}"/>
                </a:ext>
              </a:extLst>
            </p:cNvPr>
            <p:cNvSpPr txBox="1"/>
            <p:nvPr/>
          </p:nvSpPr>
          <p:spPr>
            <a:xfrm>
              <a:off x="3047998" y="1464026"/>
              <a:ext cx="3036524" cy="153888"/>
            </a:xfrm>
            <a:prstGeom prst="rect">
              <a:avLst/>
            </a:prstGeom>
            <a:noFill/>
          </p:spPr>
          <p:txBody>
            <a:bodyPr wrap="square" lIns="0" tIns="0" rIns="0" bIns="0" rtlCol="0">
              <a:spAutoFit/>
            </a:bodyPr>
            <a:lstStyle/>
            <a:p>
              <a:pPr>
                <a:spcBef>
                  <a:spcPts val="500"/>
                </a:spcBef>
              </a:pPr>
              <a:r>
                <a:rPr lang="en-US" sz="1000" dirty="0"/>
                <a:t>Building my </a:t>
              </a:r>
              <a:r>
                <a:rPr lang="en-US" sz="1000" b="1" dirty="0"/>
                <a:t>data warehousing needs</a:t>
              </a:r>
            </a:p>
          </p:txBody>
        </p:sp>
        <p:sp>
          <p:nvSpPr>
            <p:cNvPr id="40" name="Oval 39">
              <a:extLst>
                <a:ext uri="{FF2B5EF4-FFF2-40B4-BE49-F238E27FC236}">
                  <a16:creationId xmlns:a16="http://schemas.microsoft.com/office/drawing/2014/main" id="{359C9911-4A16-4558-AACF-0261F35C7F7C}"/>
                </a:ext>
              </a:extLst>
            </p:cNvPr>
            <p:cNvSpPr/>
            <p:nvPr/>
          </p:nvSpPr>
          <p:spPr bwMode="gray">
            <a:xfrm>
              <a:off x="2588458" y="1432623"/>
              <a:ext cx="216694" cy="216694"/>
            </a:xfrm>
            <a:prstGeom prst="ellipse">
              <a:avLst/>
            </a:prstGeom>
            <a:solidFill>
              <a:schemeClr val="accent5"/>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1050" b="1" dirty="0">
                  <a:solidFill>
                    <a:schemeClr val="bg1"/>
                  </a:solidFill>
                  <a:latin typeface="+mj-lt"/>
                </a:rPr>
                <a:t>1</a:t>
              </a:r>
            </a:p>
          </p:txBody>
        </p:sp>
      </p:grpSp>
      <p:grpSp>
        <p:nvGrpSpPr>
          <p:cNvPr id="27" name="Group 26">
            <a:extLst>
              <a:ext uri="{FF2B5EF4-FFF2-40B4-BE49-F238E27FC236}">
                <a16:creationId xmlns:a16="http://schemas.microsoft.com/office/drawing/2014/main" id="{2E70AD04-A8FC-7DE7-011D-5D95BA67642A}"/>
              </a:ext>
            </a:extLst>
          </p:cNvPr>
          <p:cNvGrpSpPr/>
          <p:nvPr/>
        </p:nvGrpSpPr>
        <p:grpSpPr>
          <a:xfrm>
            <a:off x="2482172" y="2548551"/>
            <a:ext cx="3110858" cy="216694"/>
            <a:chOff x="2588458" y="2548551"/>
            <a:chExt cx="3110858" cy="216694"/>
          </a:xfrm>
        </p:grpSpPr>
        <p:sp>
          <p:nvSpPr>
            <p:cNvPr id="37" name="TextBox 36">
              <a:extLst>
                <a:ext uri="{FF2B5EF4-FFF2-40B4-BE49-F238E27FC236}">
                  <a16:creationId xmlns:a16="http://schemas.microsoft.com/office/drawing/2014/main" id="{E04BF66C-D892-4406-8451-FAA44270E597}"/>
                </a:ext>
              </a:extLst>
            </p:cNvPr>
            <p:cNvSpPr txBox="1"/>
            <p:nvPr/>
          </p:nvSpPr>
          <p:spPr>
            <a:xfrm>
              <a:off x="3047998" y="2579954"/>
              <a:ext cx="2651318" cy="153888"/>
            </a:xfrm>
            <a:prstGeom prst="rect">
              <a:avLst/>
            </a:prstGeom>
            <a:noFill/>
          </p:spPr>
          <p:txBody>
            <a:bodyPr wrap="square" lIns="0" tIns="0" rIns="0" bIns="0" rtlCol="0">
              <a:spAutoFit/>
            </a:bodyPr>
            <a:lstStyle/>
            <a:p>
              <a:pPr>
                <a:spcBef>
                  <a:spcPts val="500"/>
                </a:spcBef>
              </a:pPr>
              <a:r>
                <a:rPr lang="en-US" sz="1000" dirty="0"/>
                <a:t>Centralizing </a:t>
              </a:r>
              <a:r>
                <a:rPr lang="en-US" sz="1000" b="1" dirty="0"/>
                <a:t>data sources</a:t>
              </a:r>
            </a:p>
          </p:txBody>
        </p:sp>
        <p:sp>
          <p:nvSpPr>
            <p:cNvPr id="42" name="Oval 41">
              <a:extLst>
                <a:ext uri="{FF2B5EF4-FFF2-40B4-BE49-F238E27FC236}">
                  <a16:creationId xmlns:a16="http://schemas.microsoft.com/office/drawing/2014/main" id="{706E8E19-8FDC-44E4-88C2-25DEF05E4D27}"/>
                </a:ext>
              </a:extLst>
            </p:cNvPr>
            <p:cNvSpPr/>
            <p:nvPr/>
          </p:nvSpPr>
          <p:spPr bwMode="gray">
            <a:xfrm>
              <a:off x="2588458" y="2548551"/>
              <a:ext cx="216694" cy="216694"/>
            </a:xfrm>
            <a:prstGeom prst="ellipse">
              <a:avLst/>
            </a:prstGeom>
            <a:solidFill>
              <a:schemeClr val="accent5"/>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1050" b="1" dirty="0">
                  <a:solidFill>
                    <a:schemeClr val="bg1"/>
                  </a:solidFill>
                  <a:latin typeface="+mj-lt"/>
                </a:rPr>
                <a:t>3</a:t>
              </a:r>
            </a:p>
          </p:txBody>
        </p:sp>
      </p:grpSp>
      <p:grpSp>
        <p:nvGrpSpPr>
          <p:cNvPr id="26" name="Group 25">
            <a:extLst>
              <a:ext uri="{FF2B5EF4-FFF2-40B4-BE49-F238E27FC236}">
                <a16:creationId xmlns:a16="http://schemas.microsoft.com/office/drawing/2014/main" id="{48A4F327-9BCC-448F-197C-C8961C92770A}"/>
              </a:ext>
            </a:extLst>
          </p:cNvPr>
          <p:cNvGrpSpPr/>
          <p:nvPr/>
        </p:nvGrpSpPr>
        <p:grpSpPr>
          <a:xfrm>
            <a:off x="2482172" y="1945045"/>
            <a:ext cx="3394521" cy="307777"/>
            <a:chOff x="2588458" y="1967816"/>
            <a:chExt cx="3394521" cy="307777"/>
          </a:xfrm>
        </p:grpSpPr>
        <p:sp>
          <p:nvSpPr>
            <p:cNvPr id="33" name="TextBox 32">
              <a:extLst>
                <a:ext uri="{FF2B5EF4-FFF2-40B4-BE49-F238E27FC236}">
                  <a16:creationId xmlns:a16="http://schemas.microsoft.com/office/drawing/2014/main" id="{5F62825A-B965-4733-9B66-29F32EF62F9B}"/>
                </a:ext>
              </a:extLst>
            </p:cNvPr>
            <p:cNvSpPr txBox="1"/>
            <p:nvPr/>
          </p:nvSpPr>
          <p:spPr>
            <a:xfrm>
              <a:off x="3047998" y="1967816"/>
              <a:ext cx="2934981" cy="307777"/>
            </a:xfrm>
            <a:prstGeom prst="rect">
              <a:avLst/>
            </a:prstGeom>
            <a:noFill/>
          </p:spPr>
          <p:txBody>
            <a:bodyPr wrap="square" lIns="0" tIns="0" rIns="0" bIns="0" rtlCol="0">
              <a:spAutoFit/>
            </a:bodyPr>
            <a:lstStyle/>
            <a:p>
              <a:pPr>
                <a:spcBef>
                  <a:spcPts val="500"/>
                </a:spcBef>
              </a:pPr>
              <a:r>
                <a:rPr lang="en-US" sz="1000" dirty="0"/>
                <a:t>Assessing </a:t>
              </a:r>
              <a:r>
                <a:rPr lang="en-US" sz="1000" b="1" dirty="0"/>
                <a:t>my institution’s </a:t>
              </a:r>
              <a:r>
                <a:rPr lang="en-US" sz="1000" dirty="0"/>
                <a:t>unique data infrastructure</a:t>
              </a:r>
              <a:endParaRPr lang="en-US" sz="1000" b="1" dirty="0"/>
            </a:p>
          </p:txBody>
        </p:sp>
        <p:sp>
          <p:nvSpPr>
            <p:cNvPr id="6" name="Oval 5">
              <a:extLst>
                <a:ext uri="{FF2B5EF4-FFF2-40B4-BE49-F238E27FC236}">
                  <a16:creationId xmlns:a16="http://schemas.microsoft.com/office/drawing/2014/main" id="{AE127900-4C9F-A60F-B0E5-6B7BC648FC1E}"/>
                </a:ext>
              </a:extLst>
            </p:cNvPr>
            <p:cNvSpPr/>
            <p:nvPr/>
          </p:nvSpPr>
          <p:spPr bwMode="gray">
            <a:xfrm>
              <a:off x="2588458" y="2013358"/>
              <a:ext cx="216694" cy="216694"/>
            </a:xfrm>
            <a:prstGeom prst="ellipse">
              <a:avLst/>
            </a:prstGeom>
            <a:solidFill>
              <a:schemeClr val="accent5"/>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1050" b="1" dirty="0">
                  <a:solidFill>
                    <a:schemeClr val="bg1"/>
                  </a:solidFill>
                  <a:latin typeface="+mj-lt"/>
                </a:rPr>
                <a:t>2</a:t>
              </a:r>
            </a:p>
          </p:txBody>
        </p:sp>
      </p:grpSp>
      <p:grpSp>
        <p:nvGrpSpPr>
          <p:cNvPr id="4" name="Group 3">
            <a:extLst>
              <a:ext uri="{FF2B5EF4-FFF2-40B4-BE49-F238E27FC236}">
                <a16:creationId xmlns:a16="http://schemas.microsoft.com/office/drawing/2014/main" id="{BC757BEB-7FF4-0FDF-BB6C-BBCE06CE1CFE}"/>
              </a:ext>
            </a:extLst>
          </p:cNvPr>
          <p:cNvGrpSpPr/>
          <p:nvPr/>
        </p:nvGrpSpPr>
        <p:grpSpPr>
          <a:xfrm>
            <a:off x="2482172" y="3120669"/>
            <a:ext cx="3110858" cy="216694"/>
            <a:chOff x="2588458" y="2548551"/>
            <a:chExt cx="3110858" cy="216694"/>
          </a:xfrm>
        </p:grpSpPr>
        <p:sp>
          <p:nvSpPr>
            <p:cNvPr id="7" name="TextBox 6">
              <a:extLst>
                <a:ext uri="{FF2B5EF4-FFF2-40B4-BE49-F238E27FC236}">
                  <a16:creationId xmlns:a16="http://schemas.microsoft.com/office/drawing/2014/main" id="{5748197B-FCBD-9BC6-4F8A-EF3004C8B0EE}"/>
                </a:ext>
              </a:extLst>
            </p:cNvPr>
            <p:cNvSpPr txBox="1"/>
            <p:nvPr/>
          </p:nvSpPr>
          <p:spPr>
            <a:xfrm>
              <a:off x="3047998" y="2579954"/>
              <a:ext cx="2651318" cy="153888"/>
            </a:xfrm>
            <a:prstGeom prst="rect">
              <a:avLst/>
            </a:prstGeom>
            <a:noFill/>
          </p:spPr>
          <p:txBody>
            <a:bodyPr wrap="square" lIns="0" tIns="0" rIns="0" bIns="0" rtlCol="0">
              <a:spAutoFit/>
            </a:bodyPr>
            <a:lstStyle/>
            <a:p>
              <a:pPr>
                <a:spcBef>
                  <a:spcPts val="500"/>
                </a:spcBef>
              </a:pPr>
              <a:r>
                <a:rPr lang="en-US" sz="1000" dirty="0"/>
                <a:t>Another </a:t>
              </a:r>
              <a:r>
                <a:rPr lang="en-US" sz="1000" b="1" dirty="0"/>
                <a:t>data or analytics </a:t>
              </a:r>
              <a:r>
                <a:rPr lang="en-US" sz="1000" dirty="0"/>
                <a:t>need</a:t>
              </a:r>
              <a:endParaRPr lang="en-US" sz="1000" b="1" dirty="0"/>
            </a:p>
          </p:txBody>
        </p:sp>
        <p:sp>
          <p:nvSpPr>
            <p:cNvPr id="10" name="Oval 9">
              <a:extLst>
                <a:ext uri="{FF2B5EF4-FFF2-40B4-BE49-F238E27FC236}">
                  <a16:creationId xmlns:a16="http://schemas.microsoft.com/office/drawing/2014/main" id="{E32B33D4-244B-8923-99C6-1A7C49E62575}"/>
                </a:ext>
              </a:extLst>
            </p:cNvPr>
            <p:cNvSpPr/>
            <p:nvPr/>
          </p:nvSpPr>
          <p:spPr bwMode="gray">
            <a:xfrm>
              <a:off x="2588458" y="2548551"/>
              <a:ext cx="216694" cy="216694"/>
            </a:xfrm>
            <a:prstGeom prst="ellipse">
              <a:avLst/>
            </a:prstGeom>
            <a:solidFill>
              <a:schemeClr val="accent5"/>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63675"/>
              <a:r>
                <a:rPr lang="en-US" sz="1050" b="1" dirty="0">
                  <a:solidFill>
                    <a:schemeClr val="bg1"/>
                  </a:solidFill>
                  <a:latin typeface="+mj-lt"/>
                </a:rPr>
                <a:t>4</a:t>
              </a:r>
            </a:p>
          </p:txBody>
        </p:sp>
      </p:grpSp>
    </p:spTree>
    <p:extLst>
      <p:ext uri="{BB962C8B-B14F-4D97-AF65-F5344CB8AC3E}">
        <p14:creationId xmlns:p14="http://schemas.microsoft.com/office/powerpoint/2010/main" val="1139294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CC90DE-5E8B-4FCF-90A1-E47BDA1962BE}"/>
              </a:ext>
            </a:extLst>
          </p:cNvPr>
          <p:cNvSpPr>
            <a:spLocks noGrp="1"/>
          </p:cNvSpPr>
          <p:nvPr>
            <p:ph type="title"/>
          </p:nvPr>
        </p:nvSpPr>
        <p:spPr/>
        <p:txBody>
          <a:bodyPr/>
          <a:lstStyle/>
          <a:p>
            <a:r>
              <a:rPr lang="en-US"/>
              <a:t>Related Resources For You</a:t>
            </a:r>
            <a:endParaRPr lang="en-US" dirty="0"/>
          </a:p>
        </p:txBody>
      </p:sp>
      <p:sp>
        <p:nvSpPr>
          <p:cNvPr id="7" name="Oval 6">
            <a:extLst>
              <a:ext uri="{FF2B5EF4-FFF2-40B4-BE49-F238E27FC236}">
                <a16:creationId xmlns:a16="http://schemas.microsoft.com/office/drawing/2014/main" id="{8CC623D9-2BDC-4303-83A3-18707CAEE2F9}"/>
              </a:ext>
            </a:extLst>
          </p:cNvPr>
          <p:cNvSpPr/>
          <p:nvPr/>
        </p:nvSpPr>
        <p:spPr bwMode="gray">
          <a:xfrm>
            <a:off x="291408" y="1171920"/>
            <a:ext cx="365760" cy="365760"/>
          </a:xfrm>
          <a:prstGeom prst="ellipse">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606" tIns="34303" rIns="68606" bIns="34303" numCol="1" spcCol="0" rtlCol="0" fromWordArt="0" anchor="ctr" anchorCtr="0" forceAA="0" compatLnSpc="1">
            <a:prstTxWarp prst="textNoShape">
              <a:avLst/>
            </a:prstTxWarp>
            <a:noAutofit/>
          </a:bodyPr>
          <a:lstStyle/>
          <a:p>
            <a:pPr algn="ctr"/>
            <a:r>
              <a:rPr lang="en-US" sz="2400" dirty="0">
                <a:latin typeface="+mj-lt"/>
              </a:rPr>
              <a:t>1</a:t>
            </a:r>
          </a:p>
        </p:txBody>
      </p:sp>
      <p:sp>
        <p:nvSpPr>
          <p:cNvPr id="9" name="TextBox 8">
            <a:extLst>
              <a:ext uri="{FF2B5EF4-FFF2-40B4-BE49-F238E27FC236}">
                <a16:creationId xmlns:a16="http://schemas.microsoft.com/office/drawing/2014/main" id="{CC874778-EC1F-4001-B8D9-C01E2A325F36}"/>
              </a:ext>
            </a:extLst>
          </p:cNvPr>
          <p:cNvSpPr txBox="1"/>
          <p:nvPr/>
        </p:nvSpPr>
        <p:spPr>
          <a:xfrm>
            <a:off x="824222" y="1216301"/>
            <a:ext cx="2041497" cy="276999"/>
          </a:xfrm>
          <a:prstGeom prst="rect">
            <a:avLst/>
          </a:prstGeom>
          <a:noFill/>
        </p:spPr>
        <p:txBody>
          <a:bodyPr wrap="square" lIns="0" tIns="0" rIns="0" bIns="0" rtlCol="0" anchor="t">
            <a:spAutoFit/>
          </a:bodyPr>
          <a:lstStyle/>
          <a:p>
            <a:pPr>
              <a:spcBef>
                <a:spcPts val="375"/>
              </a:spcBef>
            </a:pPr>
            <a:r>
              <a:rPr lang="en-US" sz="900" b="1" dirty="0"/>
              <a:t>Receive</a:t>
            </a:r>
            <a:r>
              <a:rPr lang="en-US" sz="900" dirty="0"/>
              <a:t> </a:t>
            </a:r>
            <a:r>
              <a:rPr lang="en-US" sz="900" b="1" dirty="0"/>
              <a:t>today’s slides </a:t>
            </a:r>
            <a:br>
              <a:rPr lang="en-US" sz="900" b="1" dirty="0"/>
            </a:br>
            <a:r>
              <a:rPr lang="en-US" sz="900" dirty="0"/>
              <a:t>in a follow-up email</a:t>
            </a:r>
            <a:endParaRPr lang="en-US" sz="900" b="1" dirty="0">
              <a:ea typeface="Verdana"/>
            </a:endParaRPr>
          </a:p>
        </p:txBody>
      </p:sp>
      <p:sp>
        <p:nvSpPr>
          <p:cNvPr id="10" name="Oval 9">
            <a:extLst>
              <a:ext uri="{FF2B5EF4-FFF2-40B4-BE49-F238E27FC236}">
                <a16:creationId xmlns:a16="http://schemas.microsoft.com/office/drawing/2014/main" id="{673099C4-952B-4634-BB13-B497E6FD7C25}"/>
              </a:ext>
            </a:extLst>
          </p:cNvPr>
          <p:cNvSpPr/>
          <p:nvPr/>
        </p:nvSpPr>
        <p:spPr bwMode="gray">
          <a:xfrm>
            <a:off x="295571" y="2963880"/>
            <a:ext cx="365760" cy="365760"/>
          </a:xfrm>
          <a:prstGeom prst="ellipse">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606" tIns="34303" rIns="68606" bIns="34303" numCol="1" spcCol="0" rtlCol="0" fromWordArt="0" anchor="ctr" anchorCtr="0" forceAA="0" compatLnSpc="1">
            <a:prstTxWarp prst="textNoShape">
              <a:avLst/>
            </a:prstTxWarp>
            <a:noAutofit/>
          </a:bodyPr>
          <a:lstStyle/>
          <a:p>
            <a:pPr algn="ctr"/>
            <a:r>
              <a:rPr lang="en-US" sz="2400" dirty="0">
                <a:latin typeface="+mj-lt"/>
              </a:rPr>
              <a:t>3</a:t>
            </a:r>
            <a:endParaRPr lang="en-US" sz="1800" dirty="0">
              <a:latin typeface="+mj-lt"/>
            </a:endParaRPr>
          </a:p>
        </p:txBody>
      </p:sp>
      <p:sp>
        <p:nvSpPr>
          <p:cNvPr id="12" name="Oval 11">
            <a:extLst>
              <a:ext uri="{FF2B5EF4-FFF2-40B4-BE49-F238E27FC236}">
                <a16:creationId xmlns:a16="http://schemas.microsoft.com/office/drawing/2014/main" id="{92916F4E-EC35-4D9A-8866-2C45833611C2}"/>
              </a:ext>
            </a:extLst>
          </p:cNvPr>
          <p:cNvSpPr/>
          <p:nvPr/>
        </p:nvSpPr>
        <p:spPr bwMode="gray">
          <a:xfrm>
            <a:off x="3233359" y="1171920"/>
            <a:ext cx="365760" cy="365760"/>
          </a:xfrm>
          <a:prstGeom prst="ellipse">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606" tIns="34303" rIns="68606" bIns="34303" numCol="1" spcCol="0" rtlCol="0" fromWordArt="0" anchor="ctr" anchorCtr="0" forceAA="0" compatLnSpc="1">
            <a:prstTxWarp prst="textNoShape">
              <a:avLst/>
            </a:prstTxWarp>
            <a:noAutofit/>
          </a:bodyPr>
          <a:lstStyle/>
          <a:p>
            <a:pPr algn="ctr"/>
            <a:r>
              <a:rPr lang="en-US" sz="2400" dirty="0">
                <a:latin typeface="+mj-lt"/>
              </a:rPr>
              <a:t>2</a:t>
            </a:r>
            <a:endParaRPr lang="en-US" sz="1800" dirty="0">
              <a:latin typeface="+mj-lt"/>
            </a:endParaRPr>
          </a:p>
        </p:txBody>
      </p:sp>
      <p:sp>
        <p:nvSpPr>
          <p:cNvPr id="13" name="TextBox 12">
            <a:extLst>
              <a:ext uri="{FF2B5EF4-FFF2-40B4-BE49-F238E27FC236}">
                <a16:creationId xmlns:a16="http://schemas.microsoft.com/office/drawing/2014/main" id="{76390B80-33E3-48C0-BB62-068FD4D770E1}"/>
              </a:ext>
            </a:extLst>
          </p:cNvPr>
          <p:cNvSpPr txBox="1"/>
          <p:nvPr/>
        </p:nvSpPr>
        <p:spPr>
          <a:xfrm>
            <a:off x="3779420" y="1171679"/>
            <a:ext cx="2224269" cy="415498"/>
          </a:xfrm>
          <a:prstGeom prst="rect">
            <a:avLst/>
          </a:prstGeom>
          <a:noFill/>
        </p:spPr>
        <p:txBody>
          <a:bodyPr wrap="square" lIns="0" tIns="0" rIns="0" bIns="0" rtlCol="0" anchor="t">
            <a:spAutoFit/>
          </a:bodyPr>
          <a:lstStyle/>
          <a:p>
            <a:pPr marL="0" indent="0">
              <a:buNone/>
            </a:pPr>
            <a:r>
              <a:rPr lang="en-US" sz="900" dirty="0"/>
              <a:t>Register for our </a:t>
            </a:r>
            <a:r>
              <a:rPr lang="en-US" sz="900" b="1" dirty="0"/>
              <a:t>webinar </a:t>
            </a:r>
            <a:r>
              <a:rPr lang="en-US" sz="900" dirty="0"/>
              <a:t>on September 17 about</a:t>
            </a:r>
            <a:r>
              <a:rPr lang="en-US" sz="900" i="1" dirty="0"/>
              <a:t> </a:t>
            </a:r>
            <a:r>
              <a:rPr lang="en-US" sz="900" b="1" dirty="0"/>
              <a:t>how embedded AI enhances Edify</a:t>
            </a:r>
            <a:endParaRPr lang="en-US" sz="700" b="1" dirty="0"/>
          </a:p>
        </p:txBody>
      </p:sp>
      <p:sp>
        <p:nvSpPr>
          <p:cNvPr id="14" name="Oval 13">
            <a:extLst>
              <a:ext uri="{FF2B5EF4-FFF2-40B4-BE49-F238E27FC236}">
                <a16:creationId xmlns:a16="http://schemas.microsoft.com/office/drawing/2014/main" id="{89D9771E-BEEE-4EA2-BF8B-9F91EEF74A6C}"/>
              </a:ext>
            </a:extLst>
          </p:cNvPr>
          <p:cNvSpPr/>
          <p:nvPr/>
        </p:nvSpPr>
        <p:spPr bwMode="gray">
          <a:xfrm>
            <a:off x="3233359" y="2963880"/>
            <a:ext cx="365760" cy="365760"/>
          </a:xfrm>
          <a:prstGeom prst="ellipse">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606" tIns="34303" rIns="68606" bIns="34303" numCol="1" spcCol="0" rtlCol="0" fromWordArt="0" anchor="ctr" anchorCtr="0" forceAA="0" compatLnSpc="1">
            <a:prstTxWarp prst="textNoShape">
              <a:avLst/>
            </a:prstTxWarp>
            <a:noAutofit/>
          </a:bodyPr>
          <a:lstStyle/>
          <a:p>
            <a:pPr algn="ctr"/>
            <a:r>
              <a:rPr lang="en-US" sz="2400" dirty="0">
                <a:latin typeface="+mj-lt"/>
              </a:rPr>
              <a:t>4</a:t>
            </a:r>
            <a:endParaRPr lang="en-US" sz="1800" dirty="0">
              <a:latin typeface="+mj-lt"/>
            </a:endParaRPr>
          </a:p>
        </p:txBody>
      </p:sp>
      <p:sp>
        <p:nvSpPr>
          <p:cNvPr id="15" name="TextBox 14">
            <a:extLst>
              <a:ext uri="{FF2B5EF4-FFF2-40B4-BE49-F238E27FC236}">
                <a16:creationId xmlns:a16="http://schemas.microsoft.com/office/drawing/2014/main" id="{05EF7CC8-28CC-4B31-9919-4792A8723CE5}"/>
              </a:ext>
            </a:extLst>
          </p:cNvPr>
          <p:cNvSpPr txBox="1"/>
          <p:nvPr/>
        </p:nvSpPr>
        <p:spPr>
          <a:xfrm>
            <a:off x="824222" y="3077510"/>
            <a:ext cx="2224269" cy="138499"/>
          </a:xfrm>
          <a:prstGeom prst="rect">
            <a:avLst/>
          </a:prstGeom>
          <a:noFill/>
        </p:spPr>
        <p:txBody>
          <a:bodyPr wrap="square" lIns="0" tIns="0" rIns="0" bIns="0" rtlCol="0" anchor="t">
            <a:spAutoFit/>
          </a:bodyPr>
          <a:lstStyle/>
          <a:p>
            <a:pPr>
              <a:spcBef>
                <a:spcPts val="375"/>
              </a:spcBef>
            </a:pPr>
            <a:r>
              <a:rPr lang="en-US" sz="900" dirty="0"/>
              <a:t>See a </a:t>
            </a:r>
            <a:r>
              <a:rPr lang="en-US" sz="900" b="1" dirty="0"/>
              <a:t>demo of Edify</a:t>
            </a:r>
            <a:endParaRPr lang="en-US" sz="900" b="1" i="1" dirty="0"/>
          </a:p>
        </p:txBody>
      </p:sp>
      <p:sp>
        <p:nvSpPr>
          <p:cNvPr id="6" name="Text Placeholder 5">
            <a:extLst>
              <a:ext uri="{FF2B5EF4-FFF2-40B4-BE49-F238E27FC236}">
                <a16:creationId xmlns:a16="http://schemas.microsoft.com/office/drawing/2014/main" id="{082CC5D7-68F7-4389-B936-D1C47D74E87F}"/>
              </a:ext>
            </a:extLst>
          </p:cNvPr>
          <p:cNvSpPr>
            <a:spLocks noGrp="1"/>
          </p:cNvSpPr>
          <p:nvPr>
            <p:ph type="body" sz="quarter" idx="16"/>
          </p:nvPr>
        </p:nvSpPr>
        <p:spPr/>
        <p:txBody>
          <a:bodyPr/>
          <a:lstStyle/>
          <a:p>
            <a:endParaRPr lang="en-US"/>
          </a:p>
        </p:txBody>
      </p:sp>
      <p:sp>
        <p:nvSpPr>
          <p:cNvPr id="16" name="TextBox 15">
            <a:extLst>
              <a:ext uri="{FF2B5EF4-FFF2-40B4-BE49-F238E27FC236}">
                <a16:creationId xmlns:a16="http://schemas.microsoft.com/office/drawing/2014/main" id="{A606AA7E-EDA0-D944-A422-F2D34DAD2119}"/>
              </a:ext>
            </a:extLst>
          </p:cNvPr>
          <p:cNvSpPr txBox="1"/>
          <p:nvPr/>
        </p:nvSpPr>
        <p:spPr>
          <a:xfrm>
            <a:off x="3779420" y="2961053"/>
            <a:ext cx="2224269" cy="415498"/>
          </a:xfrm>
          <a:prstGeom prst="rect">
            <a:avLst/>
          </a:prstGeom>
          <a:noFill/>
        </p:spPr>
        <p:txBody>
          <a:bodyPr wrap="square" lIns="0" tIns="0" rIns="0" bIns="0" rtlCol="0" anchor="t">
            <a:spAutoFit/>
          </a:bodyPr>
          <a:lstStyle/>
          <a:p>
            <a:pPr marL="0" indent="0">
              <a:buNone/>
            </a:pPr>
            <a:r>
              <a:rPr lang="en-US" sz="900" b="1" dirty="0"/>
              <a:t>Subscribe to our blog </a:t>
            </a:r>
            <a:r>
              <a:rPr lang="en-US" sz="900" dirty="0"/>
              <a:t>and receive EAB's newest data &amp; analytics insights </a:t>
            </a:r>
            <a:r>
              <a:rPr lang="en-US" sz="900" b="1" dirty="0"/>
              <a:t>directly to your inbox</a:t>
            </a:r>
            <a:endParaRPr lang="en-US" sz="700" b="1" dirty="0"/>
          </a:p>
        </p:txBody>
      </p:sp>
      <p:pic>
        <p:nvPicPr>
          <p:cNvPr id="4" name="Picture 3">
            <a:extLst>
              <a:ext uri="{FF2B5EF4-FFF2-40B4-BE49-F238E27FC236}">
                <a16:creationId xmlns:a16="http://schemas.microsoft.com/office/drawing/2014/main" id="{E13F6752-0264-0040-9558-9DE969FDFD5C}"/>
              </a:ext>
            </a:extLst>
          </p:cNvPr>
          <p:cNvPicPr>
            <a:picLocks noChangeAspect="1"/>
          </p:cNvPicPr>
          <p:nvPr/>
        </p:nvPicPr>
        <p:blipFill>
          <a:blip r:embed="rId3"/>
          <a:stretch>
            <a:fillRect/>
          </a:stretch>
        </p:blipFill>
        <p:spPr>
          <a:xfrm>
            <a:off x="1331754" y="1790233"/>
            <a:ext cx="457200" cy="374073"/>
          </a:xfrm>
          <a:prstGeom prst="rect">
            <a:avLst/>
          </a:prstGeom>
        </p:spPr>
      </p:pic>
      <p:pic>
        <p:nvPicPr>
          <p:cNvPr id="21" name="Picture 20">
            <a:extLst>
              <a:ext uri="{FF2B5EF4-FFF2-40B4-BE49-F238E27FC236}">
                <a16:creationId xmlns:a16="http://schemas.microsoft.com/office/drawing/2014/main" id="{E7F2754E-4A4F-4046-86BA-03D19EAC7037}"/>
              </a:ext>
            </a:extLst>
          </p:cNvPr>
          <p:cNvPicPr>
            <a:picLocks noChangeAspect="1"/>
          </p:cNvPicPr>
          <p:nvPr/>
        </p:nvPicPr>
        <p:blipFill>
          <a:blip r:embed="rId4"/>
          <a:stretch>
            <a:fillRect/>
          </a:stretch>
        </p:blipFill>
        <p:spPr>
          <a:xfrm>
            <a:off x="4482145" y="3621300"/>
            <a:ext cx="444500" cy="317500"/>
          </a:xfrm>
          <a:prstGeom prst="rect">
            <a:avLst/>
          </a:prstGeom>
        </p:spPr>
      </p:pic>
      <p:pic>
        <p:nvPicPr>
          <p:cNvPr id="8" name="Picture 7" descr="A picture containing monitor, sitting, desk, room&#10;&#10;Description automatically generated">
            <a:extLst>
              <a:ext uri="{FF2B5EF4-FFF2-40B4-BE49-F238E27FC236}">
                <a16:creationId xmlns:a16="http://schemas.microsoft.com/office/drawing/2014/main" id="{6ACDB535-5544-36AE-92D6-360CFC1AEB35}"/>
              </a:ext>
            </a:extLst>
          </p:cNvPr>
          <p:cNvPicPr>
            <a:picLocks noChangeAspect="1"/>
          </p:cNvPicPr>
          <p:nvPr/>
        </p:nvPicPr>
        <p:blipFill>
          <a:blip r:embed="rId5"/>
          <a:stretch>
            <a:fillRect/>
          </a:stretch>
        </p:blipFill>
        <p:spPr>
          <a:xfrm>
            <a:off x="4386434" y="1794508"/>
            <a:ext cx="635923" cy="374072"/>
          </a:xfrm>
          <a:prstGeom prst="rect">
            <a:avLst/>
          </a:prstGeom>
        </p:spPr>
      </p:pic>
      <p:pic>
        <p:nvPicPr>
          <p:cNvPr id="2" name="Picture 1" descr="A picture containing object, clock&#10;&#10;Description automatically generated">
            <a:extLst>
              <a:ext uri="{FF2B5EF4-FFF2-40B4-BE49-F238E27FC236}">
                <a16:creationId xmlns:a16="http://schemas.microsoft.com/office/drawing/2014/main" id="{67B2E783-510A-992A-CD69-26AD53F27108}"/>
              </a:ext>
            </a:extLst>
          </p:cNvPr>
          <p:cNvPicPr>
            <a:picLocks noChangeAspect="1"/>
          </p:cNvPicPr>
          <p:nvPr/>
        </p:nvPicPr>
        <p:blipFill>
          <a:blip r:embed="rId6"/>
          <a:stretch>
            <a:fillRect/>
          </a:stretch>
        </p:blipFill>
        <p:spPr>
          <a:xfrm>
            <a:off x="1341266" y="3621300"/>
            <a:ext cx="457200" cy="368710"/>
          </a:xfrm>
          <a:prstGeom prst="rect">
            <a:avLst/>
          </a:prstGeom>
        </p:spPr>
      </p:pic>
    </p:spTree>
    <p:extLst>
      <p:ext uri="{BB962C8B-B14F-4D97-AF65-F5344CB8AC3E}">
        <p14:creationId xmlns:p14="http://schemas.microsoft.com/office/powerpoint/2010/main" val="2426471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C8084-61BC-1B49-B203-03459432D814}"/>
              </a:ext>
            </a:extLst>
          </p:cNvPr>
          <p:cNvSpPr>
            <a:spLocks noGrp="1"/>
          </p:cNvSpPr>
          <p:nvPr>
            <p:ph type="title"/>
          </p:nvPr>
        </p:nvSpPr>
        <p:spPr/>
        <p:txBody>
          <a:bodyPr/>
          <a:lstStyle/>
          <a:p>
            <a:r>
              <a:rPr lang="en-US" dirty="0"/>
              <a:t>Meet Your Presenters</a:t>
            </a:r>
          </a:p>
        </p:txBody>
      </p:sp>
      <p:sp>
        <p:nvSpPr>
          <p:cNvPr id="9" name="Text Placeholder 8">
            <a:extLst>
              <a:ext uri="{FF2B5EF4-FFF2-40B4-BE49-F238E27FC236}">
                <a16:creationId xmlns:a16="http://schemas.microsoft.com/office/drawing/2014/main" id="{6D6B9CD1-BE6A-B94C-A41B-BD525E7EA3ED}"/>
              </a:ext>
            </a:extLst>
          </p:cNvPr>
          <p:cNvSpPr>
            <a:spLocks noGrp="1"/>
          </p:cNvSpPr>
          <p:nvPr>
            <p:ph type="body" sz="quarter" idx="19"/>
          </p:nvPr>
        </p:nvSpPr>
        <p:spPr/>
        <p:txBody>
          <a:bodyPr/>
          <a:lstStyle/>
          <a:p>
            <a:endParaRPr lang="en-US" dirty="0"/>
          </a:p>
        </p:txBody>
      </p:sp>
      <p:sp>
        <p:nvSpPr>
          <p:cNvPr id="8" name="Text Placeholder 7">
            <a:extLst>
              <a:ext uri="{FF2B5EF4-FFF2-40B4-BE49-F238E27FC236}">
                <a16:creationId xmlns:a16="http://schemas.microsoft.com/office/drawing/2014/main" id="{A222E43E-1549-9347-97D8-2CB70BC7E2C8}"/>
              </a:ext>
            </a:extLst>
          </p:cNvPr>
          <p:cNvSpPr>
            <a:spLocks noGrp="1"/>
          </p:cNvSpPr>
          <p:nvPr>
            <p:ph type="body" sz="quarter" idx="18"/>
          </p:nvPr>
        </p:nvSpPr>
        <p:spPr/>
        <p:txBody>
          <a:bodyPr/>
          <a:lstStyle/>
          <a:p>
            <a:endParaRPr lang="en-US"/>
          </a:p>
        </p:txBody>
      </p:sp>
      <p:sp>
        <p:nvSpPr>
          <p:cNvPr id="11" name="TextBox 10">
            <a:extLst>
              <a:ext uri="{FF2B5EF4-FFF2-40B4-BE49-F238E27FC236}">
                <a16:creationId xmlns:a16="http://schemas.microsoft.com/office/drawing/2014/main" id="{771471A9-08B7-6345-2BE8-F05D4E97E800}"/>
              </a:ext>
            </a:extLst>
          </p:cNvPr>
          <p:cNvSpPr txBox="1"/>
          <p:nvPr/>
        </p:nvSpPr>
        <p:spPr bwMode="gray">
          <a:xfrm>
            <a:off x="3120128" y="2577840"/>
            <a:ext cx="2519765" cy="859210"/>
          </a:xfrm>
          <a:prstGeom prst="rect">
            <a:avLst/>
          </a:prstGeom>
          <a:noFill/>
        </p:spPr>
        <p:txBody>
          <a:bodyPr wrap="square" lIns="0" tIns="0" rIns="0" bIns="0" rtlCol="0">
            <a:spAutoFit/>
          </a:bodyPr>
          <a:lstStyle/>
          <a:p>
            <a:pPr marL="0" marR="0" lvl="0" indent="0" algn="l" defTabSz="537667" rtl="0" eaLnBrk="1" fontAlgn="auto" latinLnBrk="0" hangingPunct="1">
              <a:lnSpc>
                <a:spcPct val="100000"/>
              </a:lnSpc>
              <a:spcBef>
                <a:spcPts val="500"/>
              </a:spcBef>
              <a:spcAft>
                <a:spcPts val="0"/>
              </a:spcAft>
              <a:buClrTx/>
              <a:buSzTx/>
              <a:buFontTx/>
              <a:buNone/>
              <a:tabLst/>
              <a:defRPr/>
            </a:pPr>
            <a:r>
              <a:rPr lang="en-US" sz="1600" dirty="0">
                <a:solidFill>
                  <a:srgbClr val="7FCFCF"/>
                </a:solidFill>
                <a:latin typeface="Rockwell"/>
              </a:rPr>
              <a:t>Erin Guthrie</a:t>
            </a:r>
            <a:endParaRPr kumimoji="0" lang="en-US" sz="1050" b="1" i="0" u="none" strike="noStrike" kern="1200" cap="none" spc="0" normalizeH="0" baseline="0" noProof="0" dirty="0">
              <a:ln>
                <a:noFill/>
              </a:ln>
              <a:solidFill>
                <a:srgbClr val="7FCFCF"/>
              </a:solidFill>
              <a:effectLst/>
              <a:uLnTx/>
              <a:uFillTx/>
              <a:latin typeface="Rockwell"/>
              <a:ea typeface="+mn-ea"/>
              <a:cs typeface="+mn-cs"/>
            </a:endParaRPr>
          </a:p>
          <a:p>
            <a:pPr marL="0" marR="0" lvl="0" indent="0" algn="l" defTabSz="537667" rtl="0" eaLnBrk="1" fontAlgn="auto" latinLnBrk="0" hangingPunct="1">
              <a:lnSpc>
                <a:spcPct val="100000"/>
              </a:lnSpc>
              <a:spcBef>
                <a:spcPts val="500"/>
              </a:spcBef>
              <a:spcAft>
                <a:spcPts val="0"/>
              </a:spcAft>
              <a:buClrTx/>
              <a:buSzTx/>
              <a:buFontTx/>
              <a:buNone/>
              <a:tabLst/>
              <a:defRPr/>
            </a:pPr>
            <a:r>
              <a:rPr kumimoji="0" lang="en-US" sz="1050" b="0" i="1" u="none" strike="noStrike" kern="1200" cap="none" spc="0" normalizeH="0" baseline="0" noProof="0" dirty="0">
                <a:ln>
                  <a:noFill/>
                </a:ln>
                <a:solidFill>
                  <a:srgbClr val="FFFFFF"/>
                </a:solidFill>
                <a:effectLst/>
                <a:uLnTx/>
                <a:uFillTx/>
                <a:latin typeface="Verdana"/>
                <a:ea typeface="+mn-ea"/>
                <a:cs typeface="+mn-cs"/>
              </a:rPr>
              <a:t>Associate Vice President</a:t>
            </a:r>
            <a:r>
              <a:rPr lang="en-US" sz="1050" i="1" dirty="0">
                <a:solidFill>
                  <a:srgbClr val="FFFFFF"/>
                </a:solidFill>
                <a:latin typeface="Verdana"/>
              </a:rPr>
              <a:t> and </a:t>
            </a:r>
            <a:r>
              <a:rPr kumimoji="0" lang="en-US" sz="1050" b="0" i="1" u="none" strike="noStrike" kern="1200" cap="none" spc="0" normalizeH="0" baseline="0" noProof="0" dirty="0">
                <a:ln>
                  <a:noFill/>
                </a:ln>
                <a:solidFill>
                  <a:srgbClr val="FFFFFF"/>
                </a:solidFill>
                <a:effectLst/>
                <a:uLnTx/>
                <a:uFillTx/>
                <a:latin typeface="Verdana"/>
                <a:ea typeface="+mn-ea"/>
                <a:cs typeface="+mn-cs"/>
              </a:rPr>
              <a:t>University Data and Analysis Officer</a:t>
            </a:r>
          </a:p>
          <a:p>
            <a:pPr marL="0" marR="0" lvl="0" indent="0" algn="l" defTabSz="537667" rtl="0" eaLnBrk="1" fontAlgn="auto" latinLnBrk="0" hangingPunct="1">
              <a:lnSpc>
                <a:spcPct val="100000"/>
              </a:lnSpc>
              <a:spcBef>
                <a:spcPts val="500"/>
              </a:spcBef>
              <a:spcAft>
                <a:spcPts val="0"/>
              </a:spcAft>
              <a:buClrTx/>
              <a:buSzTx/>
              <a:buFontTx/>
              <a:buNone/>
              <a:tabLst/>
              <a:defRPr/>
            </a:pPr>
            <a:r>
              <a:rPr lang="en-US" sz="1050" dirty="0">
                <a:solidFill>
                  <a:srgbClr val="FFFFFF"/>
                </a:solidFill>
                <a:latin typeface="Verdana"/>
              </a:rPr>
              <a:t>University of Washington</a:t>
            </a:r>
          </a:p>
        </p:txBody>
      </p:sp>
      <p:sp>
        <p:nvSpPr>
          <p:cNvPr id="23" name="TextBox 22">
            <a:extLst>
              <a:ext uri="{FF2B5EF4-FFF2-40B4-BE49-F238E27FC236}">
                <a16:creationId xmlns:a16="http://schemas.microsoft.com/office/drawing/2014/main" id="{12E479AC-8004-3BAF-0A07-7A2FD8AEDFC8}"/>
              </a:ext>
            </a:extLst>
          </p:cNvPr>
          <p:cNvSpPr txBox="1"/>
          <p:nvPr/>
        </p:nvSpPr>
        <p:spPr bwMode="gray">
          <a:xfrm>
            <a:off x="760908" y="2577840"/>
            <a:ext cx="1620552" cy="859210"/>
          </a:xfrm>
          <a:prstGeom prst="rect">
            <a:avLst/>
          </a:prstGeom>
          <a:noFill/>
        </p:spPr>
        <p:txBody>
          <a:bodyPr wrap="square" lIns="0" tIns="0" rIns="0" bIns="0" rtlCol="0">
            <a:spAutoFit/>
          </a:bodyPr>
          <a:lstStyle/>
          <a:p>
            <a:pPr marL="0" marR="0" lvl="0" indent="0" algn="l" defTabSz="537667" rtl="0" eaLnBrk="1" fontAlgn="auto" latinLnBrk="0" hangingPunct="1">
              <a:lnSpc>
                <a:spcPct val="100000"/>
              </a:lnSpc>
              <a:spcBef>
                <a:spcPts val="500"/>
              </a:spcBef>
              <a:spcAft>
                <a:spcPts val="0"/>
              </a:spcAft>
              <a:buClrTx/>
              <a:buSzTx/>
              <a:buFontTx/>
              <a:buNone/>
              <a:tabLst/>
              <a:defRPr/>
            </a:pPr>
            <a:r>
              <a:rPr lang="en-US" sz="1600" dirty="0">
                <a:solidFill>
                  <a:srgbClr val="7FCFCF"/>
                </a:solidFill>
                <a:latin typeface="Rockwell"/>
              </a:rPr>
              <a:t>Devin Jones</a:t>
            </a:r>
            <a:endParaRPr kumimoji="0" lang="en-US" sz="1050" b="1" i="0" u="none" strike="noStrike" kern="1200" cap="none" spc="0" normalizeH="0" baseline="0" noProof="0" dirty="0">
              <a:ln>
                <a:noFill/>
              </a:ln>
              <a:solidFill>
                <a:srgbClr val="7FCFCF"/>
              </a:solidFill>
              <a:effectLst/>
              <a:uLnTx/>
              <a:uFillTx/>
              <a:latin typeface="Rockwell"/>
              <a:ea typeface="+mn-ea"/>
              <a:cs typeface="+mn-cs"/>
            </a:endParaRPr>
          </a:p>
          <a:p>
            <a:pPr marL="0" marR="0" lvl="0" indent="0" algn="l" defTabSz="537667" rtl="0" eaLnBrk="1" fontAlgn="auto" latinLnBrk="0" hangingPunct="1">
              <a:lnSpc>
                <a:spcPct val="100000"/>
              </a:lnSpc>
              <a:spcBef>
                <a:spcPts val="500"/>
              </a:spcBef>
              <a:spcAft>
                <a:spcPts val="0"/>
              </a:spcAft>
              <a:buClrTx/>
              <a:buSzTx/>
              <a:buFontTx/>
              <a:buNone/>
              <a:tabLst/>
              <a:defRPr/>
            </a:pPr>
            <a:r>
              <a:rPr lang="en-US" sz="1050" i="1" dirty="0">
                <a:solidFill>
                  <a:srgbClr val="FFFFFF"/>
                </a:solidFill>
                <a:latin typeface="Verdana"/>
              </a:rPr>
              <a:t>Strategic Leader, Data and Analytics</a:t>
            </a:r>
          </a:p>
          <a:p>
            <a:pPr marL="0" marR="0" lvl="0" indent="0" algn="l" defTabSz="537667" rtl="0" eaLnBrk="1" fontAlgn="auto" latinLnBrk="0" hangingPunct="1">
              <a:lnSpc>
                <a:spcPct val="100000"/>
              </a:lnSpc>
              <a:spcBef>
                <a:spcPts val="500"/>
              </a:spcBef>
              <a:spcAft>
                <a:spcPts val="0"/>
              </a:spcAft>
              <a:buClrTx/>
              <a:buSzTx/>
              <a:buFontTx/>
              <a:buNone/>
              <a:tabLst/>
              <a:defRPr/>
            </a:pPr>
            <a:r>
              <a:rPr kumimoji="0" lang="en-US" sz="1050" b="0" u="none" strike="noStrike" kern="1200" cap="none" spc="0" normalizeH="0" baseline="0" noProof="0" dirty="0">
                <a:ln>
                  <a:noFill/>
                </a:ln>
                <a:solidFill>
                  <a:srgbClr val="FFFFFF"/>
                </a:solidFill>
                <a:effectLst/>
                <a:uLnTx/>
                <a:uFillTx/>
                <a:latin typeface="Verdana"/>
                <a:ea typeface="+mn-ea"/>
                <a:cs typeface="+mn-cs"/>
              </a:rPr>
              <a:t>EAB</a:t>
            </a:r>
          </a:p>
        </p:txBody>
      </p:sp>
      <p:pic>
        <p:nvPicPr>
          <p:cNvPr id="2" name="Picture 2" descr="Erin Guthrie">
            <a:extLst>
              <a:ext uri="{FF2B5EF4-FFF2-40B4-BE49-F238E27FC236}">
                <a16:creationId xmlns:a16="http://schemas.microsoft.com/office/drawing/2014/main" id="{4EFDB81D-0674-307D-0FA9-6347F1D4BC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128" y="915656"/>
            <a:ext cx="1484644" cy="1484644"/>
          </a:xfrm>
          <a:prstGeom prst="ellipse">
            <a:avLst/>
          </a:prstGeom>
          <a:noFill/>
          <a:extLst>
            <a:ext uri="{909E8E84-426E-40DD-AFC4-6F175D3DCCD1}">
              <a14:hiddenFill xmlns:a14="http://schemas.microsoft.com/office/drawing/2010/main">
                <a:solidFill>
                  <a:srgbClr val="FFFFFF"/>
                </a:solidFill>
              </a14:hiddenFill>
            </a:ext>
          </a:extLst>
        </p:spPr>
      </p:pic>
      <p:pic>
        <p:nvPicPr>
          <p:cNvPr id="6" name="Picture 5" descr="A person with a beard and mustache&#10;&#10;Description automatically generated">
            <a:extLst>
              <a:ext uri="{FF2B5EF4-FFF2-40B4-BE49-F238E27FC236}">
                <a16:creationId xmlns:a16="http://schemas.microsoft.com/office/drawing/2014/main" id="{9E661676-6400-C01B-C85B-6BAA228FBA9B}"/>
              </a:ext>
            </a:extLst>
          </p:cNvPr>
          <p:cNvPicPr>
            <a:picLocks noChangeAspect="1"/>
          </p:cNvPicPr>
          <p:nvPr/>
        </p:nvPicPr>
        <p:blipFill>
          <a:blip r:embed="rId4"/>
          <a:stretch>
            <a:fillRect/>
          </a:stretch>
        </p:blipFill>
        <p:spPr>
          <a:xfrm>
            <a:off x="484623" y="915656"/>
            <a:ext cx="1481328" cy="1481328"/>
          </a:xfrm>
          <a:prstGeom prst="rect">
            <a:avLst/>
          </a:prstGeom>
        </p:spPr>
      </p:pic>
    </p:spTree>
    <p:extLst>
      <p:ext uri="{BB962C8B-B14F-4D97-AF65-F5344CB8AC3E}">
        <p14:creationId xmlns:p14="http://schemas.microsoft.com/office/powerpoint/2010/main" val="1964210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504A057-0D25-4B21-A0C5-B960D219F21A}"/>
              </a:ext>
            </a:extLst>
          </p:cNvPr>
          <p:cNvSpPr>
            <a:spLocks noGrp="1"/>
          </p:cNvSpPr>
          <p:nvPr>
            <p:ph type="body" sz="quarter" idx="17"/>
          </p:nvPr>
        </p:nvSpPr>
        <p:spPr>
          <a:xfrm>
            <a:off x="1775876" y="1333250"/>
            <a:ext cx="3033202" cy="1573059"/>
          </a:xfrm>
        </p:spPr>
        <p:txBody>
          <a:bodyPr/>
          <a:lstStyle/>
          <a:p>
            <a:r>
              <a:rPr lang="en-US" dirty="0"/>
              <a:t>We value your feedback.</a:t>
            </a:r>
          </a:p>
          <a:p>
            <a:r>
              <a:rPr lang="en-US" dirty="0"/>
              <a:t>Please take a few minutes to </a:t>
            </a:r>
            <a:r>
              <a:rPr lang="en-US" b="1" dirty="0">
                <a:solidFill>
                  <a:schemeClr val="accent6"/>
                </a:solidFill>
              </a:rPr>
              <a:t>complete the short survey that pops up in your browser.</a:t>
            </a:r>
            <a:endParaRPr lang="en-US" dirty="0"/>
          </a:p>
          <a:p>
            <a:r>
              <a:rPr lang="en-US" dirty="0"/>
              <a:t>Thank you!</a:t>
            </a:r>
          </a:p>
        </p:txBody>
      </p:sp>
      <p:pic>
        <p:nvPicPr>
          <p:cNvPr id="12" name="Picture 11">
            <a:extLst>
              <a:ext uri="{FF2B5EF4-FFF2-40B4-BE49-F238E27FC236}">
                <a16:creationId xmlns:a16="http://schemas.microsoft.com/office/drawing/2014/main" id="{122CCD9C-60DB-4FEA-9F8A-0F7FCBBD8FE2}"/>
              </a:ext>
            </a:extLst>
          </p:cNvPr>
          <p:cNvPicPr>
            <a:picLocks noChangeAspect="1"/>
          </p:cNvPicPr>
          <p:nvPr/>
        </p:nvPicPr>
        <p:blipFill>
          <a:blip r:embed="rId3">
            <a:lum bright="70000" contrast="-70000"/>
          </a:blip>
          <a:stretch>
            <a:fillRect/>
          </a:stretch>
        </p:blipFill>
        <p:spPr>
          <a:xfrm>
            <a:off x="1261802" y="1318613"/>
            <a:ext cx="323146" cy="283291"/>
          </a:xfrm>
          <a:prstGeom prst="rect">
            <a:avLst/>
          </a:prstGeom>
        </p:spPr>
      </p:pic>
      <p:cxnSp>
        <p:nvCxnSpPr>
          <p:cNvPr id="14" name="Straight Connector 13">
            <a:extLst>
              <a:ext uri="{FF2B5EF4-FFF2-40B4-BE49-F238E27FC236}">
                <a16:creationId xmlns:a16="http://schemas.microsoft.com/office/drawing/2014/main" id="{D508ABA0-3DEE-4A71-A0E1-A85F0606DC39}"/>
              </a:ext>
            </a:extLst>
          </p:cNvPr>
          <p:cNvCxnSpPr>
            <a:cxnSpLocks/>
          </p:cNvCxnSpPr>
          <p:nvPr/>
        </p:nvCxnSpPr>
        <p:spPr bwMode="gray">
          <a:xfrm>
            <a:off x="1775875" y="1640468"/>
            <a:ext cx="2969092"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Title 2">
            <a:extLst>
              <a:ext uri="{FF2B5EF4-FFF2-40B4-BE49-F238E27FC236}">
                <a16:creationId xmlns:a16="http://schemas.microsoft.com/office/drawing/2014/main" id="{DA8FF40E-DBA6-AD90-DD20-85EDCEA568C9}"/>
              </a:ext>
            </a:extLst>
          </p:cNvPr>
          <p:cNvSpPr>
            <a:spLocks noGrp="1"/>
          </p:cNvSpPr>
          <p:nvPr>
            <p:ph type="title"/>
          </p:nvPr>
        </p:nvSpPr>
        <p:spPr>
          <a:xfrm>
            <a:off x="248445" y="279693"/>
            <a:ext cx="5212080" cy="249299"/>
          </a:xfrm>
        </p:spPr>
        <p:txBody>
          <a:bodyPr/>
          <a:lstStyle/>
          <a:p>
            <a:r>
              <a:rPr lang="en-US" dirty="0"/>
              <a:t>Let Us Know Your Thoughts!</a:t>
            </a:r>
          </a:p>
        </p:txBody>
      </p:sp>
    </p:spTree>
    <p:extLst>
      <p:ext uri="{BB962C8B-B14F-4D97-AF65-F5344CB8AC3E}">
        <p14:creationId xmlns:p14="http://schemas.microsoft.com/office/powerpoint/2010/main" val="2687560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0461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592BDE-A008-46F3-ED51-993CDE3ED3B4}"/>
              </a:ext>
            </a:extLst>
          </p:cNvPr>
          <p:cNvSpPr>
            <a:spLocks noGrp="1"/>
          </p:cNvSpPr>
          <p:nvPr>
            <p:ph type="title"/>
          </p:nvPr>
        </p:nvSpPr>
        <p:spPr>
          <a:xfrm>
            <a:off x="277813" y="-616219"/>
            <a:ext cx="5851782" cy="498598"/>
          </a:xfrm>
        </p:spPr>
        <p:txBody>
          <a:bodyPr/>
          <a:lstStyle/>
          <a:p>
            <a:r>
              <a:rPr lang="en-US" dirty="0"/>
              <a:t>About EAB</a:t>
            </a:r>
          </a:p>
        </p:txBody>
      </p:sp>
    </p:spTree>
    <p:extLst>
      <p:ext uri="{BB962C8B-B14F-4D97-AF65-F5344CB8AC3E}">
        <p14:creationId xmlns:p14="http://schemas.microsoft.com/office/powerpoint/2010/main" val="3649897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F79FBA-A1A4-C748-AE52-6841854518AE}"/>
              </a:ext>
            </a:extLst>
          </p:cNvPr>
          <p:cNvSpPr>
            <a:spLocks noGrp="1"/>
          </p:cNvSpPr>
          <p:nvPr>
            <p:ph type="title"/>
          </p:nvPr>
        </p:nvSpPr>
        <p:spPr/>
        <p:txBody>
          <a:bodyPr/>
          <a:lstStyle/>
          <a:p>
            <a:r>
              <a:rPr lang="en-US" dirty="0"/>
              <a:t>Navigating a New Normal</a:t>
            </a:r>
          </a:p>
        </p:txBody>
      </p:sp>
      <p:sp>
        <p:nvSpPr>
          <p:cNvPr id="4" name="Text Placeholder 3">
            <a:extLst>
              <a:ext uri="{FF2B5EF4-FFF2-40B4-BE49-F238E27FC236}">
                <a16:creationId xmlns:a16="http://schemas.microsoft.com/office/drawing/2014/main" id="{D319157D-E1A5-554B-835A-70056855B714}"/>
              </a:ext>
            </a:extLst>
          </p:cNvPr>
          <p:cNvSpPr>
            <a:spLocks noGrp="1"/>
          </p:cNvSpPr>
          <p:nvPr>
            <p:ph type="body" sz="quarter" idx="15"/>
          </p:nvPr>
        </p:nvSpPr>
        <p:spPr>
          <a:xfrm>
            <a:off x="280194" y="657732"/>
            <a:ext cx="6032115" cy="369332"/>
          </a:xfrm>
        </p:spPr>
        <p:txBody>
          <a:bodyPr/>
          <a:lstStyle/>
          <a:p>
            <a:r>
              <a:rPr lang="en-US" dirty="0"/>
              <a:t>Amid Long-Term Shifts, Institutions without Reliable Data Risk Falling Behind </a:t>
            </a:r>
          </a:p>
        </p:txBody>
      </p:sp>
      <p:sp>
        <p:nvSpPr>
          <p:cNvPr id="6" name="Text Placeholder 5">
            <a:extLst>
              <a:ext uri="{FF2B5EF4-FFF2-40B4-BE49-F238E27FC236}">
                <a16:creationId xmlns:a16="http://schemas.microsoft.com/office/drawing/2014/main" id="{3601E1EA-3D79-BF4A-9EF0-C2A3C8CA837B}"/>
              </a:ext>
            </a:extLst>
          </p:cNvPr>
          <p:cNvSpPr>
            <a:spLocks noGrp="1"/>
          </p:cNvSpPr>
          <p:nvPr>
            <p:ph type="body" sz="quarter" idx="18"/>
          </p:nvPr>
        </p:nvSpPr>
        <p:spPr>
          <a:xfrm>
            <a:off x="4111256" y="4677489"/>
            <a:ext cx="2289544" cy="123111"/>
          </a:xfrm>
        </p:spPr>
        <p:txBody>
          <a:bodyPr/>
          <a:lstStyle/>
          <a:p>
            <a:pPr algn="r"/>
            <a:r>
              <a:rPr lang="en-US" dirty="0"/>
              <a:t>Source: EAB interviews and analysis.</a:t>
            </a:r>
          </a:p>
        </p:txBody>
      </p:sp>
      <p:grpSp>
        <p:nvGrpSpPr>
          <p:cNvPr id="45" name="Group 44">
            <a:extLst>
              <a:ext uri="{FF2B5EF4-FFF2-40B4-BE49-F238E27FC236}">
                <a16:creationId xmlns:a16="http://schemas.microsoft.com/office/drawing/2014/main" id="{748BA475-C5F7-174A-8B8B-288DC961F787}"/>
              </a:ext>
            </a:extLst>
          </p:cNvPr>
          <p:cNvGrpSpPr/>
          <p:nvPr/>
        </p:nvGrpSpPr>
        <p:grpSpPr>
          <a:xfrm>
            <a:off x="280189" y="1084380"/>
            <a:ext cx="5842796" cy="187279"/>
            <a:chOff x="280192" y="1014257"/>
            <a:chExt cx="5842796" cy="187279"/>
          </a:xfrm>
        </p:grpSpPr>
        <p:sp>
          <p:nvSpPr>
            <p:cNvPr id="44" name="Rectangle 43">
              <a:extLst>
                <a:ext uri="{FF2B5EF4-FFF2-40B4-BE49-F238E27FC236}">
                  <a16:creationId xmlns:a16="http://schemas.microsoft.com/office/drawing/2014/main" id="{BD730FA9-EE63-B14F-BC8D-FCD0C48803F1}"/>
                </a:ext>
              </a:extLst>
            </p:cNvPr>
            <p:cNvSpPr/>
            <p:nvPr/>
          </p:nvSpPr>
          <p:spPr bwMode="gray">
            <a:xfrm>
              <a:off x="280192" y="1014257"/>
              <a:ext cx="5842796" cy="18727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Box 9">
              <a:extLst>
                <a:ext uri="{FF2B5EF4-FFF2-40B4-BE49-F238E27FC236}">
                  <a16:creationId xmlns:a16="http://schemas.microsoft.com/office/drawing/2014/main" id="{9EA1E9B6-0147-C346-9725-34DD47365F8F}"/>
                </a:ext>
              </a:extLst>
            </p:cNvPr>
            <p:cNvSpPr txBox="1"/>
            <p:nvPr/>
          </p:nvSpPr>
          <p:spPr>
            <a:xfrm>
              <a:off x="280192" y="1038647"/>
              <a:ext cx="5842796" cy="138499"/>
            </a:xfrm>
            <a:prstGeom prst="rect">
              <a:avLst/>
            </a:prstGeom>
            <a:noFill/>
          </p:spPr>
          <p:txBody>
            <a:bodyPr wrap="square" lIns="0" tIns="0" rIns="0" bIns="0" rtlCol="0">
              <a:spAutoFit/>
            </a:bodyPr>
            <a:lstStyle/>
            <a:p>
              <a:pPr algn="ctr">
                <a:spcBef>
                  <a:spcPts val="500"/>
                </a:spcBef>
              </a:pPr>
              <a:r>
                <a:rPr lang="en-US" sz="900" i="1" dirty="0"/>
                <a:t>Imperatives for the next decade</a:t>
              </a:r>
            </a:p>
          </p:txBody>
        </p:sp>
      </p:grpSp>
      <p:sp>
        <p:nvSpPr>
          <p:cNvPr id="12" name="Rectangle 11">
            <a:extLst>
              <a:ext uri="{FF2B5EF4-FFF2-40B4-BE49-F238E27FC236}">
                <a16:creationId xmlns:a16="http://schemas.microsoft.com/office/drawing/2014/main" id="{D293BEBC-7AAF-7D43-994D-D265F0FB2730}"/>
              </a:ext>
            </a:extLst>
          </p:cNvPr>
          <p:cNvSpPr/>
          <p:nvPr/>
        </p:nvSpPr>
        <p:spPr bwMode="gray">
          <a:xfrm>
            <a:off x="280192" y="1382416"/>
            <a:ext cx="1103991" cy="1247525"/>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Rectangle 12">
            <a:extLst>
              <a:ext uri="{FF2B5EF4-FFF2-40B4-BE49-F238E27FC236}">
                <a16:creationId xmlns:a16="http://schemas.microsoft.com/office/drawing/2014/main" id="{9C34A6FC-14B4-9A48-B31E-C2859DCAAFCD}"/>
              </a:ext>
            </a:extLst>
          </p:cNvPr>
          <p:cNvSpPr/>
          <p:nvPr/>
        </p:nvSpPr>
        <p:spPr bwMode="gray">
          <a:xfrm>
            <a:off x="1464893" y="1382416"/>
            <a:ext cx="1103991" cy="1247525"/>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Rectangle 13">
            <a:extLst>
              <a:ext uri="{FF2B5EF4-FFF2-40B4-BE49-F238E27FC236}">
                <a16:creationId xmlns:a16="http://schemas.microsoft.com/office/drawing/2014/main" id="{B0F24D7C-40BD-C14F-8D35-1EECAA927384}"/>
              </a:ext>
            </a:extLst>
          </p:cNvPr>
          <p:cNvSpPr/>
          <p:nvPr/>
        </p:nvSpPr>
        <p:spPr bwMode="gray">
          <a:xfrm>
            <a:off x="2649594" y="1382416"/>
            <a:ext cx="1103991" cy="1247525"/>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Rectangle 14">
            <a:extLst>
              <a:ext uri="{FF2B5EF4-FFF2-40B4-BE49-F238E27FC236}">
                <a16:creationId xmlns:a16="http://schemas.microsoft.com/office/drawing/2014/main" id="{F1DC6FA9-565F-1D42-B096-7866B5C98415}"/>
              </a:ext>
            </a:extLst>
          </p:cNvPr>
          <p:cNvSpPr/>
          <p:nvPr/>
        </p:nvSpPr>
        <p:spPr bwMode="gray">
          <a:xfrm>
            <a:off x="3834295" y="1382416"/>
            <a:ext cx="1103991" cy="1247525"/>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Rectangle 15">
            <a:extLst>
              <a:ext uri="{FF2B5EF4-FFF2-40B4-BE49-F238E27FC236}">
                <a16:creationId xmlns:a16="http://schemas.microsoft.com/office/drawing/2014/main" id="{9D09C1D1-48F7-3C47-B234-9358E1CA8D1F}"/>
              </a:ext>
            </a:extLst>
          </p:cNvPr>
          <p:cNvSpPr/>
          <p:nvPr/>
        </p:nvSpPr>
        <p:spPr bwMode="gray">
          <a:xfrm>
            <a:off x="5018997" y="1382416"/>
            <a:ext cx="1103991" cy="1247525"/>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TextBox 21">
            <a:extLst>
              <a:ext uri="{FF2B5EF4-FFF2-40B4-BE49-F238E27FC236}">
                <a16:creationId xmlns:a16="http://schemas.microsoft.com/office/drawing/2014/main" id="{74A804E6-CE83-BD49-92BC-8F4C8A071C06}"/>
              </a:ext>
            </a:extLst>
          </p:cNvPr>
          <p:cNvSpPr txBox="1"/>
          <p:nvPr/>
        </p:nvSpPr>
        <p:spPr>
          <a:xfrm>
            <a:off x="326909" y="1989807"/>
            <a:ext cx="1010556" cy="415498"/>
          </a:xfrm>
          <a:prstGeom prst="rect">
            <a:avLst/>
          </a:prstGeom>
          <a:noFill/>
        </p:spPr>
        <p:txBody>
          <a:bodyPr wrap="square" lIns="0" tIns="0" rIns="0" bIns="0" rtlCol="0">
            <a:spAutoFit/>
          </a:bodyPr>
          <a:lstStyle/>
          <a:p>
            <a:pPr algn="ctr">
              <a:spcBef>
                <a:spcPts val="500"/>
              </a:spcBef>
            </a:pPr>
            <a:r>
              <a:rPr lang="en-US" sz="900" b="1" dirty="0">
                <a:solidFill>
                  <a:schemeClr val="bg1"/>
                </a:solidFill>
              </a:rPr>
              <a:t>Understand enrollment shifts</a:t>
            </a:r>
          </a:p>
        </p:txBody>
      </p:sp>
      <p:sp>
        <p:nvSpPr>
          <p:cNvPr id="23" name="TextBox 22">
            <a:extLst>
              <a:ext uri="{FF2B5EF4-FFF2-40B4-BE49-F238E27FC236}">
                <a16:creationId xmlns:a16="http://schemas.microsoft.com/office/drawing/2014/main" id="{2CD97C7E-6530-5142-89AE-5FBE8D51ACDB}"/>
              </a:ext>
            </a:extLst>
          </p:cNvPr>
          <p:cNvSpPr txBox="1"/>
          <p:nvPr/>
        </p:nvSpPr>
        <p:spPr>
          <a:xfrm>
            <a:off x="1511610" y="1989807"/>
            <a:ext cx="1010556" cy="415498"/>
          </a:xfrm>
          <a:prstGeom prst="rect">
            <a:avLst/>
          </a:prstGeom>
          <a:noFill/>
        </p:spPr>
        <p:txBody>
          <a:bodyPr wrap="square" lIns="0" tIns="0" rIns="0" bIns="0" rtlCol="0">
            <a:spAutoFit/>
          </a:bodyPr>
          <a:lstStyle/>
          <a:p>
            <a:pPr algn="ctr">
              <a:spcBef>
                <a:spcPts val="500"/>
              </a:spcBef>
            </a:pPr>
            <a:r>
              <a:rPr lang="en-US" sz="900" b="1" dirty="0">
                <a:solidFill>
                  <a:schemeClr val="bg1"/>
                </a:solidFill>
              </a:rPr>
              <a:t>Support student readiness</a:t>
            </a:r>
          </a:p>
        </p:txBody>
      </p:sp>
      <p:sp>
        <p:nvSpPr>
          <p:cNvPr id="24" name="TextBox 23">
            <a:extLst>
              <a:ext uri="{FF2B5EF4-FFF2-40B4-BE49-F238E27FC236}">
                <a16:creationId xmlns:a16="http://schemas.microsoft.com/office/drawing/2014/main" id="{498687AF-A02B-B345-A2ED-AEB748DE8515}"/>
              </a:ext>
            </a:extLst>
          </p:cNvPr>
          <p:cNvSpPr txBox="1"/>
          <p:nvPr/>
        </p:nvSpPr>
        <p:spPr>
          <a:xfrm>
            <a:off x="2696311" y="1989807"/>
            <a:ext cx="1010556" cy="553998"/>
          </a:xfrm>
          <a:prstGeom prst="rect">
            <a:avLst/>
          </a:prstGeom>
          <a:noFill/>
        </p:spPr>
        <p:txBody>
          <a:bodyPr wrap="square" lIns="0" tIns="0" rIns="0" bIns="0" rtlCol="0">
            <a:spAutoFit/>
          </a:bodyPr>
          <a:lstStyle/>
          <a:p>
            <a:pPr algn="ctr">
              <a:spcBef>
                <a:spcPts val="500"/>
              </a:spcBef>
            </a:pPr>
            <a:r>
              <a:rPr lang="en-US" sz="900" b="1" dirty="0">
                <a:solidFill>
                  <a:schemeClr val="bg1"/>
                </a:solidFill>
              </a:rPr>
              <a:t>Find sustainable business models</a:t>
            </a:r>
          </a:p>
        </p:txBody>
      </p:sp>
      <p:sp>
        <p:nvSpPr>
          <p:cNvPr id="25" name="TextBox 24">
            <a:extLst>
              <a:ext uri="{FF2B5EF4-FFF2-40B4-BE49-F238E27FC236}">
                <a16:creationId xmlns:a16="http://schemas.microsoft.com/office/drawing/2014/main" id="{3DEAF21C-6D27-4448-9D14-120B5B46B28C}"/>
              </a:ext>
            </a:extLst>
          </p:cNvPr>
          <p:cNvSpPr txBox="1"/>
          <p:nvPr/>
        </p:nvSpPr>
        <p:spPr>
          <a:xfrm>
            <a:off x="3908061" y="1989807"/>
            <a:ext cx="956459" cy="415498"/>
          </a:xfrm>
          <a:prstGeom prst="rect">
            <a:avLst/>
          </a:prstGeom>
          <a:noFill/>
        </p:spPr>
        <p:txBody>
          <a:bodyPr wrap="square" lIns="0" tIns="0" rIns="0" bIns="0" rtlCol="0">
            <a:spAutoFit/>
          </a:bodyPr>
          <a:lstStyle/>
          <a:p>
            <a:pPr algn="ctr">
              <a:spcBef>
                <a:spcPts val="500"/>
              </a:spcBef>
            </a:pPr>
            <a:r>
              <a:rPr lang="en-US" sz="900" b="1" dirty="0">
                <a:solidFill>
                  <a:schemeClr val="bg1"/>
                </a:solidFill>
              </a:rPr>
              <a:t>Deliver a “return on education”</a:t>
            </a:r>
          </a:p>
        </p:txBody>
      </p:sp>
      <p:sp>
        <p:nvSpPr>
          <p:cNvPr id="26" name="TextBox 25">
            <a:extLst>
              <a:ext uri="{FF2B5EF4-FFF2-40B4-BE49-F238E27FC236}">
                <a16:creationId xmlns:a16="http://schemas.microsoft.com/office/drawing/2014/main" id="{C5EA4952-8FD9-464F-9DD6-90A5E9D9F4AA}"/>
              </a:ext>
            </a:extLst>
          </p:cNvPr>
          <p:cNvSpPr txBox="1"/>
          <p:nvPr/>
        </p:nvSpPr>
        <p:spPr>
          <a:xfrm>
            <a:off x="5149253" y="1989807"/>
            <a:ext cx="843473" cy="415498"/>
          </a:xfrm>
          <a:prstGeom prst="rect">
            <a:avLst/>
          </a:prstGeom>
          <a:noFill/>
        </p:spPr>
        <p:txBody>
          <a:bodyPr wrap="square" lIns="0" tIns="0" rIns="0" bIns="0" rtlCol="0">
            <a:spAutoFit/>
          </a:bodyPr>
          <a:lstStyle/>
          <a:p>
            <a:pPr algn="ctr">
              <a:spcBef>
                <a:spcPts val="500"/>
              </a:spcBef>
            </a:pPr>
            <a:r>
              <a:rPr lang="en-US" sz="900" b="1" dirty="0">
                <a:solidFill>
                  <a:schemeClr val="bg1"/>
                </a:solidFill>
              </a:rPr>
              <a:t>Prepare </a:t>
            </a:r>
            <a:br>
              <a:rPr lang="en-US" sz="900" b="1" dirty="0">
                <a:solidFill>
                  <a:schemeClr val="bg1"/>
                </a:solidFill>
              </a:rPr>
            </a:br>
            <a:r>
              <a:rPr lang="en-US" sz="900" b="1" dirty="0">
                <a:solidFill>
                  <a:schemeClr val="bg1"/>
                </a:solidFill>
              </a:rPr>
              <a:t>for AI adoption</a:t>
            </a:r>
          </a:p>
        </p:txBody>
      </p:sp>
      <p:pic>
        <p:nvPicPr>
          <p:cNvPr id="28" name="Picture 27">
            <a:extLst>
              <a:ext uri="{FF2B5EF4-FFF2-40B4-BE49-F238E27FC236}">
                <a16:creationId xmlns:a16="http://schemas.microsoft.com/office/drawing/2014/main" id="{2CEAF0DA-558F-AE48-B7AF-631C8DC0860E}"/>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391832" y="1492388"/>
            <a:ext cx="358321" cy="422936"/>
          </a:xfrm>
          <a:prstGeom prst="rect">
            <a:avLst/>
          </a:prstGeom>
        </p:spPr>
      </p:pic>
      <p:pic>
        <p:nvPicPr>
          <p:cNvPr id="32" name="Picture 31">
            <a:extLst>
              <a:ext uri="{FF2B5EF4-FFF2-40B4-BE49-F238E27FC236}">
                <a16:creationId xmlns:a16="http://schemas.microsoft.com/office/drawing/2014/main" id="{45200A6E-95A4-424E-B19C-A841F36F211B}"/>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52467" y="1596754"/>
            <a:ext cx="559441" cy="318570"/>
          </a:xfrm>
          <a:prstGeom prst="rect">
            <a:avLst/>
          </a:prstGeom>
        </p:spPr>
      </p:pic>
      <p:pic>
        <p:nvPicPr>
          <p:cNvPr id="34" name="Picture 33">
            <a:extLst>
              <a:ext uri="{FF2B5EF4-FFF2-40B4-BE49-F238E27FC236}">
                <a16:creationId xmlns:a16="http://schemas.microsoft.com/office/drawing/2014/main" id="{0D28E266-0004-6E46-9B7F-F1BF1D9DA7E3}"/>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157911" y="1452133"/>
            <a:ext cx="456758" cy="463191"/>
          </a:xfrm>
          <a:prstGeom prst="rect">
            <a:avLst/>
          </a:prstGeom>
        </p:spPr>
      </p:pic>
      <p:pic>
        <p:nvPicPr>
          <p:cNvPr id="36" name="Picture 35">
            <a:extLst>
              <a:ext uri="{FF2B5EF4-FFF2-40B4-BE49-F238E27FC236}">
                <a16:creationId xmlns:a16="http://schemas.microsoft.com/office/drawing/2014/main" id="{E1BB92E1-D2C2-854E-AD72-F206C9D6C261}"/>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780914" y="1502369"/>
            <a:ext cx="471948" cy="412955"/>
          </a:xfrm>
          <a:prstGeom prst="rect">
            <a:avLst/>
          </a:prstGeom>
        </p:spPr>
      </p:pic>
      <p:pic>
        <p:nvPicPr>
          <p:cNvPr id="38" name="Picture 37">
            <a:extLst>
              <a:ext uri="{FF2B5EF4-FFF2-40B4-BE49-F238E27FC236}">
                <a16:creationId xmlns:a16="http://schemas.microsoft.com/office/drawing/2014/main" id="{65BEE9AD-F476-8A42-8F05-F90834C56FC7}"/>
              </a:ext>
            </a:extLst>
          </p:cNvPr>
          <p:cNvPicPr>
            <a:picLocks noChangeAspect="1"/>
          </p:cNvPicPr>
          <p:nvPr/>
        </p:nvPicPr>
        <p:blipFill>
          <a:blip r:embed="rId11">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941034" y="1531729"/>
            <a:ext cx="521110" cy="383595"/>
          </a:xfrm>
          <a:prstGeom prst="rect">
            <a:avLst/>
          </a:prstGeom>
        </p:spPr>
      </p:pic>
      <p:sp>
        <p:nvSpPr>
          <p:cNvPr id="39" name="Down Arrow 38">
            <a:extLst>
              <a:ext uri="{FF2B5EF4-FFF2-40B4-BE49-F238E27FC236}">
                <a16:creationId xmlns:a16="http://schemas.microsoft.com/office/drawing/2014/main" id="{1BC6E462-5658-5C4A-AD44-565998FBCC86}"/>
              </a:ext>
            </a:extLst>
          </p:cNvPr>
          <p:cNvSpPr/>
          <p:nvPr/>
        </p:nvSpPr>
        <p:spPr bwMode="gray">
          <a:xfrm>
            <a:off x="3073769" y="2746989"/>
            <a:ext cx="255639" cy="280480"/>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Down Arrow 39">
            <a:extLst>
              <a:ext uri="{FF2B5EF4-FFF2-40B4-BE49-F238E27FC236}">
                <a16:creationId xmlns:a16="http://schemas.microsoft.com/office/drawing/2014/main" id="{725BA6CB-DD96-2444-8681-9D46E7F18E30}"/>
              </a:ext>
            </a:extLst>
          </p:cNvPr>
          <p:cNvSpPr/>
          <p:nvPr/>
        </p:nvSpPr>
        <p:spPr bwMode="gray">
          <a:xfrm>
            <a:off x="704367" y="2746989"/>
            <a:ext cx="255639" cy="280480"/>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1" name="Down Arrow 40">
            <a:extLst>
              <a:ext uri="{FF2B5EF4-FFF2-40B4-BE49-F238E27FC236}">
                <a16:creationId xmlns:a16="http://schemas.microsoft.com/office/drawing/2014/main" id="{60B09B65-C8A7-C341-A016-D3C438C3D3A4}"/>
              </a:ext>
            </a:extLst>
          </p:cNvPr>
          <p:cNvSpPr/>
          <p:nvPr/>
        </p:nvSpPr>
        <p:spPr bwMode="gray">
          <a:xfrm>
            <a:off x="1889068" y="2746989"/>
            <a:ext cx="255639" cy="280480"/>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Down Arrow 41">
            <a:extLst>
              <a:ext uri="{FF2B5EF4-FFF2-40B4-BE49-F238E27FC236}">
                <a16:creationId xmlns:a16="http://schemas.microsoft.com/office/drawing/2014/main" id="{0E42113F-BB4D-394D-BCCB-243C6530E6F3}"/>
              </a:ext>
            </a:extLst>
          </p:cNvPr>
          <p:cNvSpPr/>
          <p:nvPr/>
        </p:nvSpPr>
        <p:spPr bwMode="gray">
          <a:xfrm>
            <a:off x="4258470" y="2746989"/>
            <a:ext cx="255639" cy="280480"/>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Down Arrow 42">
            <a:extLst>
              <a:ext uri="{FF2B5EF4-FFF2-40B4-BE49-F238E27FC236}">
                <a16:creationId xmlns:a16="http://schemas.microsoft.com/office/drawing/2014/main" id="{3C3BFE31-A730-AD44-AE97-735CEE3DDFB7}"/>
              </a:ext>
            </a:extLst>
          </p:cNvPr>
          <p:cNvSpPr/>
          <p:nvPr/>
        </p:nvSpPr>
        <p:spPr bwMode="gray">
          <a:xfrm>
            <a:off x="5443172" y="2746989"/>
            <a:ext cx="255639" cy="280480"/>
          </a:xfrm>
          <a:prstGeom prst="down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6" name="Group 45">
            <a:extLst>
              <a:ext uri="{FF2B5EF4-FFF2-40B4-BE49-F238E27FC236}">
                <a16:creationId xmlns:a16="http://schemas.microsoft.com/office/drawing/2014/main" id="{42C35410-94B2-584B-88AD-E70C08C9746A}"/>
              </a:ext>
            </a:extLst>
          </p:cNvPr>
          <p:cNvGrpSpPr/>
          <p:nvPr/>
        </p:nvGrpSpPr>
        <p:grpSpPr>
          <a:xfrm>
            <a:off x="280192" y="3120018"/>
            <a:ext cx="5842796" cy="187279"/>
            <a:chOff x="280192" y="1014257"/>
            <a:chExt cx="5842796" cy="187279"/>
          </a:xfrm>
        </p:grpSpPr>
        <p:sp>
          <p:nvSpPr>
            <p:cNvPr id="47" name="Rectangle 46">
              <a:extLst>
                <a:ext uri="{FF2B5EF4-FFF2-40B4-BE49-F238E27FC236}">
                  <a16:creationId xmlns:a16="http://schemas.microsoft.com/office/drawing/2014/main" id="{79B42C3F-5B61-3749-AC07-93063453C869}"/>
                </a:ext>
              </a:extLst>
            </p:cNvPr>
            <p:cNvSpPr/>
            <p:nvPr/>
          </p:nvSpPr>
          <p:spPr bwMode="gray">
            <a:xfrm>
              <a:off x="280192" y="1014257"/>
              <a:ext cx="5842796" cy="18727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TextBox 47">
              <a:extLst>
                <a:ext uri="{FF2B5EF4-FFF2-40B4-BE49-F238E27FC236}">
                  <a16:creationId xmlns:a16="http://schemas.microsoft.com/office/drawing/2014/main" id="{D2FBAEC8-3FD1-224F-B498-F655AAEEA38C}"/>
                </a:ext>
              </a:extLst>
            </p:cNvPr>
            <p:cNvSpPr txBox="1"/>
            <p:nvPr/>
          </p:nvSpPr>
          <p:spPr>
            <a:xfrm>
              <a:off x="280192" y="1038647"/>
              <a:ext cx="5842796" cy="138499"/>
            </a:xfrm>
            <a:prstGeom prst="rect">
              <a:avLst/>
            </a:prstGeom>
            <a:noFill/>
          </p:spPr>
          <p:txBody>
            <a:bodyPr wrap="square" lIns="0" tIns="0" rIns="0" bIns="0" rtlCol="0">
              <a:spAutoFit/>
            </a:bodyPr>
            <a:lstStyle/>
            <a:p>
              <a:pPr algn="ctr">
                <a:spcBef>
                  <a:spcPts val="500"/>
                </a:spcBef>
              </a:pPr>
              <a:r>
                <a:rPr lang="en-US" sz="900" i="1" dirty="0"/>
                <a:t>Priorities for your data</a:t>
              </a:r>
            </a:p>
          </p:txBody>
        </p:sp>
      </p:grpSp>
      <p:sp>
        <p:nvSpPr>
          <p:cNvPr id="17" name="Rectangle 16">
            <a:extLst>
              <a:ext uri="{FF2B5EF4-FFF2-40B4-BE49-F238E27FC236}">
                <a16:creationId xmlns:a16="http://schemas.microsoft.com/office/drawing/2014/main" id="{5958C85D-6811-8B4F-90CB-C3DE2EA39601}"/>
              </a:ext>
            </a:extLst>
          </p:cNvPr>
          <p:cNvSpPr/>
          <p:nvPr/>
        </p:nvSpPr>
        <p:spPr bwMode="gray">
          <a:xfrm>
            <a:off x="280192" y="3413025"/>
            <a:ext cx="1103991" cy="10656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800">
              <a:solidFill>
                <a:srgbClr val="FF0000"/>
              </a:solidFill>
              <a:highlight>
                <a:srgbClr val="FFFF00"/>
              </a:highlight>
            </a:endParaRPr>
          </a:p>
        </p:txBody>
      </p:sp>
      <p:sp>
        <p:nvSpPr>
          <p:cNvPr id="49" name="TextBox 48">
            <a:extLst>
              <a:ext uri="{FF2B5EF4-FFF2-40B4-BE49-F238E27FC236}">
                <a16:creationId xmlns:a16="http://schemas.microsoft.com/office/drawing/2014/main" id="{4B79ADDE-60C0-A242-9293-F9B36F1DF34D}"/>
              </a:ext>
            </a:extLst>
          </p:cNvPr>
          <p:cNvSpPr txBox="1"/>
          <p:nvPr/>
        </p:nvSpPr>
        <p:spPr>
          <a:xfrm>
            <a:off x="344780" y="3503385"/>
            <a:ext cx="974811" cy="679673"/>
          </a:xfrm>
          <a:prstGeom prst="rect">
            <a:avLst/>
          </a:prstGeom>
          <a:noFill/>
        </p:spPr>
        <p:txBody>
          <a:bodyPr wrap="square" lIns="0" tIns="0" rIns="0" bIns="0" rtlCol="0">
            <a:spAutoFit/>
          </a:bodyPr>
          <a:lstStyle/>
          <a:p>
            <a:pPr marL="114300" indent="-114300" algn="l">
              <a:spcBef>
                <a:spcPts val="500"/>
              </a:spcBef>
              <a:buFont typeface="Arial" panose="020B0604020202020204" pitchFamily="34" charset="0"/>
              <a:buChar char="•"/>
            </a:pPr>
            <a:r>
              <a:rPr lang="en-US" sz="800" dirty="0"/>
              <a:t>Track national and state trends</a:t>
            </a:r>
          </a:p>
          <a:p>
            <a:pPr marL="114300" indent="-114300" algn="l">
              <a:spcBef>
                <a:spcPts val="500"/>
              </a:spcBef>
              <a:buFont typeface="Arial" panose="020B0604020202020204" pitchFamily="34" charset="0"/>
              <a:buChar char="•"/>
            </a:pPr>
            <a:r>
              <a:rPr lang="en-US" sz="800" dirty="0"/>
              <a:t>Drill in on specific student populations </a:t>
            </a:r>
          </a:p>
        </p:txBody>
      </p:sp>
      <p:sp>
        <p:nvSpPr>
          <p:cNvPr id="18" name="Rectangle 17">
            <a:extLst>
              <a:ext uri="{FF2B5EF4-FFF2-40B4-BE49-F238E27FC236}">
                <a16:creationId xmlns:a16="http://schemas.microsoft.com/office/drawing/2014/main" id="{85385229-A22C-DE42-91A9-845EFEEEC987}"/>
              </a:ext>
            </a:extLst>
          </p:cNvPr>
          <p:cNvSpPr/>
          <p:nvPr/>
        </p:nvSpPr>
        <p:spPr bwMode="gray">
          <a:xfrm>
            <a:off x="1464893" y="3413025"/>
            <a:ext cx="1103991" cy="10656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800">
              <a:solidFill>
                <a:srgbClr val="FF0000"/>
              </a:solidFill>
              <a:highlight>
                <a:srgbClr val="FFFF00"/>
              </a:highlight>
            </a:endParaRPr>
          </a:p>
        </p:txBody>
      </p:sp>
      <p:sp>
        <p:nvSpPr>
          <p:cNvPr id="50" name="TextBox 49">
            <a:extLst>
              <a:ext uri="{FF2B5EF4-FFF2-40B4-BE49-F238E27FC236}">
                <a16:creationId xmlns:a16="http://schemas.microsoft.com/office/drawing/2014/main" id="{57BD2B54-4424-5C45-8A0B-4495765E2EDD}"/>
              </a:ext>
            </a:extLst>
          </p:cNvPr>
          <p:cNvSpPr txBox="1"/>
          <p:nvPr/>
        </p:nvSpPr>
        <p:spPr>
          <a:xfrm>
            <a:off x="1529481" y="3503385"/>
            <a:ext cx="974811" cy="615553"/>
          </a:xfrm>
          <a:prstGeom prst="rect">
            <a:avLst/>
          </a:prstGeom>
          <a:noFill/>
        </p:spPr>
        <p:txBody>
          <a:bodyPr wrap="square" lIns="0" tIns="0" rIns="0" bIns="0" rtlCol="0">
            <a:spAutoFit/>
          </a:bodyPr>
          <a:lstStyle/>
          <a:p>
            <a:pPr>
              <a:spcBef>
                <a:spcPts val="500"/>
              </a:spcBef>
            </a:pPr>
            <a:r>
              <a:rPr lang="en-US" sz="800" dirty="0"/>
              <a:t>Understand how disrupted high school learning is  impacting incoming students</a:t>
            </a:r>
          </a:p>
        </p:txBody>
      </p:sp>
      <p:sp>
        <p:nvSpPr>
          <p:cNvPr id="19" name="Rectangle 18">
            <a:extLst>
              <a:ext uri="{FF2B5EF4-FFF2-40B4-BE49-F238E27FC236}">
                <a16:creationId xmlns:a16="http://schemas.microsoft.com/office/drawing/2014/main" id="{6364735D-DD6B-5149-8A84-C077426E37EB}"/>
              </a:ext>
            </a:extLst>
          </p:cNvPr>
          <p:cNvSpPr/>
          <p:nvPr/>
        </p:nvSpPr>
        <p:spPr bwMode="gray">
          <a:xfrm>
            <a:off x="2649594" y="3413025"/>
            <a:ext cx="1103991" cy="10656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800">
              <a:solidFill>
                <a:srgbClr val="FF0000"/>
              </a:solidFill>
              <a:highlight>
                <a:srgbClr val="FFFF00"/>
              </a:highlight>
            </a:endParaRPr>
          </a:p>
        </p:txBody>
      </p:sp>
      <p:sp>
        <p:nvSpPr>
          <p:cNvPr id="51" name="TextBox 50">
            <a:extLst>
              <a:ext uri="{FF2B5EF4-FFF2-40B4-BE49-F238E27FC236}">
                <a16:creationId xmlns:a16="http://schemas.microsoft.com/office/drawing/2014/main" id="{0E00C1B8-F207-0448-BA1D-06ABF116FC43}"/>
              </a:ext>
            </a:extLst>
          </p:cNvPr>
          <p:cNvSpPr txBox="1"/>
          <p:nvPr/>
        </p:nvSpPr>
        <p:spPr>
          <a:xfrm>
            <a:off x="2714182" y="3503385"/>
            <a:ext cx="974811" cy="369332"/>
          </a:xfrm>
          <a:prstGeom prst="rect">
            <a:avLst/>
          </a:prstGeom>
          <a:noFill/>
        </p:spPr>
        <p:txBody>
          <a:bodyPr wrap="square" lIns="0" tIns="0" rIns="0" bIns="0" rtlCol="0">
            <a:spAutoFit/>
          </a:bodyPr>
          <a:lstStyle/>
          <a:p>
            <a:pPr>
              <a:spcBef>
                <a:spcPts val="500"/>
              </a:spcBef>
            </a:pPr>
            <a:r>
              <a:rPr lang="en-US" sz="800" dirty="0"/>
              <a:t>Implement data-driven department health checks </a:t>
            </a:r>
          </a:p>
        </p:txBody>
      </p:sp>
      <p:sp>
        <p:nvSpPr>
          <p:cNvPr id="20" name="Rectangle 19">
            <a:extLst>
              <a:ext uri="{FF2B5EF4-FFF2-40B4-BE49-F238E27FC236}">
                <a16:creationId xmlns:a16="http://schemas.microsoft.com/office/drawing/2014/main" id="{DB6873D6-E8CD-1643-9872-73C46CCA814B}"/>
              </a:ext>
            </a:extLst>
          </p:cNvPr>
          <p:cNvSpPr/>
          <p:nvPr/>
        </p:nvSpPr>
        <p:spPr bwMode="gray">
          <a:xfrm>
            <a:off x="3834295" y="3413025"/>
            <a:ext cx="1103991" cy="10656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800">
              <a:solidFill>
                <a:srgbClr val="FF0000"/>
              </a:solidFill>
              <a:highlight>
                <a:srgbClr val="FFFF00"/>
              </a:highlight>
            </a:endParaRPr>
          </a:p>
        </p:txBody>
      </p:sp>
      <p:sp>
        <p:nvSpPr>
          <p:cNvPr id="52" name="TextBox 51">
            <a:extLst>
              <a:ext uri="{FF2B5EF4-FFF2-40B4-BE49-F238E27FC236}">
                <a16:creationId xmlns:a16="http://schemas.microsoft.com/office/drawing/2014/main" id="{DA652DDE-0CFF-DF4E-8076-AD8C9C7576C2}"/>
              </a:ext>
            </a:extLst>
          </p:cNvPr>
          <p:cNvSpPr txBox="1"/>
          <p:nvPr/>
        </p:nvSpPr>
        <p:spPr>
          <a:xfrm>
            <a:off x="3898883" y="3503385"/>
            <a:ext cx="974811" cy="679673"/>
          </a:xfrm>
          <a:prstGeom prst="rect">
            <a:avLst/>
          </a:prstGeom>
          <a:noFill/>
        </p:spPr>
        <p:txBody>
          <a:bodyPr wrap="square" lIns="0" tIns="0" rIns="0" bIns="0" rtlCol="0">
            <a:spAutoFit/>
          </a:bodyPr>
          <a:lstStyle/>
          <a:p>
            <a:pPr marL="114300" indent="-114300" algn="l">
              <a:spcBef>
                <a:spcPts val="500"/>
              </a:spcBef>
              <a:buFont typeface="Arial" panose="020B0604020202020204" pitchFamily="34" charset="0"/>
              <a:buChar char="•"/>
            </a:pPr>
            <a:r>
              <a:rPr lang="en-US" sz="800" dirty="0"/>
              <a:t>Track graduate outcomes</a:t>
            </a:r>
          </a:p>
          <a:p>
            <a:pPr marL="114300" indent="-114300">
              <a:spcBef>
                <a:spcPts val="500"/>
              </a:spcBef>
              <a:buFont typeface="Arial" panose="020B0604020202020204" pitchFamily="34" charset="0"/>
              <a:buChar char="•"/>
            </a:pPr>
            <a:r>
              <a:rPr lang="en-US" sz="800" dirty="0"/>
              <a:t>Articulate your unique value proposition</a:t>
            </a:r>
          </a:p>
        </p:txBody>
      </p:sp>
      <p:sp>
        <p:nvSpPr>
          <p:cNvPr id="21" name="Rectangle 20">
            <a:extLst>
              <a:ext uri="{FF2B5EF4-FFF2-40B4-BE49-F238E27FC236}">
                <a16:creationId xmlns:a16="http://schemas.microsoft.com/office/drawing/2014/main" id="{F3FF6587-94E8-9447-8172-8211390968E7}"/>
              </a:ext>
            </a:extLst>
          </p:cNvPr>
          <p:cNvSpPr/>
          <p:nvPr/>
        </p:nvSpPr>
        <p:spPr bwMode="gray">
          <a:xfrm>
            <a:off x="5018997" y="3413025"/>
            <a:ext cx="1103991" cy="10656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800">
              <a:solidFill>
                <a:srgbClr val="FF0000"/>
              </a:solidFill>
              <a:highlight>
                <a:srgbClr val="FFFF00"/>
              </a:highlight>
            </a:endParaRPr>
          </a:p>
        </p:txBody>
      </p:sp>
      <p:sp>
        <p:nvSpPr>
          <p:cNvPr id="53" name="TextBox 52">
            <a:extLst>
              <a:ext uri="{FF2B5EF4-FFF2-40B4-BE49-F238E27FC236}">
                <a16:creationId xmlns:a16="http://schemas.microsoft.com/office/drawing/2014/main" id="{3B94B744-60D7-B641-9C04-FF58EC950311}"/>
              </a:ext>
            </a:extLst>
          </p:cNvPr>
          <p:cNvSpPr txBox="1"/>
          <p:nvPr/>
        </p:nvSpPr>
        <p:spPr>
          <a:xfrm>
            <a:off x="5083585" y="3503385"/>
            <a:ext cx="974811" cy="492443"/>
          </a:xfrm>
          <a:prstGeom prst="rect">
            <a:avLst/>
          </a:prstGeom>
          <a:noFill/>
        </p:spPr>
        <p:txBody>
          <a:bodyPr wrap="square" lIns="0" tIns="0" rIns="0" bIns="0" rtlCol="0">
            <a:spAutoFit/>
          </a:bodyPr>
          <a:lstStyle/>
          <a:p>
            <a:pPr algn="l">
              <a:spcBef>
                <a:spcPts val="500"/>
              </a:spcBef>
            </a:pPr>
            <a:r>
              <a:rPr lang="en-US" sz="800" dirty="0"/>
              <a:t>Organize, de-silo, and validate data to leverage </a:t>
            </a:r>
            <a:br>
              <a:rPr lang="en-US" sz="800" dirty="0"/>
            </a:br>
            <a:r>
              <a:rPr lang="en-US" sz="800" dirty="0"/>
              <a:t>AI tools</a:t>
            </a:r>
          </a:p>
        </p:txBody>
      </p:sp>
    </p:spTree>
    <p:extLst>
      <p:ext uri="{BB962C8B-B14F-4D97-AF65-F5344CB8AC3E}">
        <p14:creationId xmlns:p14="http://schemas.microsoft.com/office/powerpoint/2010/main" val="306435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17" grpId="0" animBg="1"/>
      <p:bldP spid="49" grpId="0"/>
      <p:bldP spid="18" grpId="0" animBg="1"/>
      <p:bldP spid="50" grpId="0"/>
      <p:bldP spid="19" grpId="0" animBg="1"/>
      <p:bldP spid="51" grpId="0"/>
      <p:bldP spid="20" grpId="0" animBg="1"/>
      <p:bldP spid="52" grpId="0"/>
      <p:bldP spid="21" grpId="0" animBg="1"/>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DC30E6E-F166-F4ED-A176-E6EC150A1B28}"/>
              </a:ext>
            </a:extLst>
          </p:cNvPr>
          <p:cNvSpPr/>
          <p:nvPr/>
        </p:nvSpPr>
        <p:spPr bwMode="gray">
          <a:xfrm>
            <a:off x="0" y="3356787"/>
            <a:ext cx="6400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Oval 14">
            <a:extLst>
              <a:ext uri="{FF2B5EF4-FFF2-40B4-BE49-F238E27FC236}">
                <a16:creationId xmlns:a16="http://schemas.microsoft.com/office/drawing/2014/main" id="{10E75340-2707-E98A-6339-E11AA81329AF}"/>
              </a:ext>
              <a:ext uri="{C183D7F6-B498-43B3-948B-1728B52AA6E4}">
                <adec:decorative xmlns:adec="http://schemas.microsoft.com/office/drawing/2017/decorative" val="1"/>
              </a:ext>
            </a:extLst>
          </p:cNvPr>
          <p:cNvSpPr/>
          <p:nvPr/>
        </p:nvSpPr>
        <p:spPr bwMode="gray">
          <a:xfrm>
            <a:off x="921916" y="1102810"/>
            <a:ext cx="4556968" cy="1212432"/>
          </a:xfrm>
          <a:custGeom>
            <a:avLst/>
            <a:gdLst>
              <a:gd name="connsiteX0" fmla="*/ 0 w 4556968"/>
              <a:gd name="connsiteY0" fmla="*/ 1308257 h 2616514"/>
              <a:gd name="connsiteX1" fmla="*/ 2278484 w 4556968"/>
              <a:gd name="connsiteY1" fmla="*/ 0 h 2616514"/>
              <a:gd name="connsiteX2" fmla="*/ 4556968 w 4556968"/>
              <a:gd name="connsiteY2" fmla="*/ 1308257 h 2616514"/>
              <a:gd name="connsiteX3" fmla="*/ 2278484 w 4556968"/>
              <a:gd name="connsiteY3" fmla="*/ 2616514 h 2616514"/>
              <a:gd name="connsiteX4" fmla="*/ 0 w 4556968"/>
              <a:gd name="connsiteY4" fmla="*/ 1308257 h 2616514"/>
              <a:gd name="connsiteX0" fmla="*/ 0 w 4556968"/>
              <a:gd name="connsiteY0" fmla="*/ 1308257 h 1471789"/>
              <a:gd name="connsiteX1" fmla="*/ 2278484 w 4556968"/>
              <a:gd name="connsiteY1" fmla="*/ 0 h 1471789"/>
              <a:gd name="connsiteX2" fmla="*/ 4556968 w 4556968"/>
              <a:gd name="connsiteY2" fmla="*/ 1308257 h 1471789"/>
              <a:gd name="connsiteX3" fmla="*/ 0 w 4556968"/>
              <a:gd name="connsiteY3" fmla="*/ 1308257 h 1471789"/>
              <a:gd name="connsiteX0" fmla="*/ 0 w 4556968"/>
              <a:gd name="connsiteY0" fmla="*/ 1308257 h 1485521"/>
              <a:gd name="connsiteX1" fmla="*/ 2278484 w 4556968"/>
              <a:gd name="connsiteY1" fmla="*/ 0 h 1485521"/>
              <a:gd name="connsiteX2" fmla="*/ 4556968 w 4556968"/>
              <a:gd name="connsiteY2" fmla="*/ 1308257 h 1485521"/>
              <a:gd name="connsiteX3" fmla="*/ 91440 w 4556968"/>
              <a:gd name="connsiteY3" fmla="*/ 1399697 h 1485521"/>
              <a:gd name="connsiteX0" fmla="*/ 0 w 4556968"/>
              <a:gd name="connsiteY0" fmla="*/ 1308257 h 1308257"/>
              <a:gd name="connsiteX1" fmla="*/ 2278484 w 4556968"/>
              <a:gd name="connsiteY1" fmla="*/ 0 h 1308257"/>
              <a:gd name="connsiteX2" fmla="*/ 4556968 w 4556968"/>
              <a:gd name="connsiteY2" fmla="*/ 1308257 h 1308257"/>
            </a:gdLst>
            <a:ahLst/>
            <a:cxnLst>
              <a:cxn ang="0">
                <a:pos x="connsiteX0" y="connsiteY0"/>
              </a:cxn>
              <a:cxn ang="0">
                <a:pos x="connsiteX1" y="connsiteY1"/>
              </a:cxn>
              <a:cxn ang="0">
                <a:pos x="connsiteX2" y="connsiteY2"/>
              </a:cxn>
            </a:cxnLst>
            <a:rect l="l" t="t" r="r" b="b"/>
            <a:pathLst>
              <a:path w="4556968" h="1308257">
                <a:moveTo>
                  <a:pt x="0" y="1308257"/>
                </a:moveTo>
                <a:cubicBezTo>
                  <a:pt x="0" y="585727"/>
                  <a:pt x="1020112" y="0"/>
                  <a:pt x="2278484" y="0"/>
                </a:cubicBezTo>
                <a:cubicBezTo>
                  <a:pt x="3536856" y="0"/>
                  <a:pt x="4556968" y="585727"/>
                  <a:pt x="4556968" y="1308257"/>
                </a:cubicBezTo>
              </a:path>
            </a:pathLst>
          </a:cu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TextBox 23">
            <a:extLst>
              <a:ext uri="{FF2B5EF4-FFF2-40B4-BE49-F238E27FC236}">
                <a16:creationId xmlns:a16="http://schemas.microsoft.com/office/drawing/2014/main" id="{AFC9993F-D088-BD70-61AD-F319A575078B}"/>
              </a:ext>
            </a:extLst>
          </p:cNvPr>
          <p:cNvSpPr txBox="1"/>
          <p:nvPr/>
        </p:nvSpPr>
        <p:spPr>
          <a:xfrm>
            <a:off x="2667699" y="1012849"/>
            <a:ext cx="1065402" cy="246221"/>
          </a:xfrm>
          <a:prstGeom prst="rect">
            <a:avLst/>
          </a:prstGeom>
          <a:solidFill>
            <a:schemeClr val="bg1"/>
          </a:solidFill>
        </p:spPr>
        <p:txBody>
          <a:bodyPr wrap="square" lIns="0" tIns="0" rIns="0" bIns="0" rtlCol="0">
            <a:spAutoFit/>
          </a:bodyPr>
          <a:lstStyle/>
          <a:p>
            <a:pPr algn="ctr">
              <a:spcBef>
                <a:spcPts val="500"/>
              </a:spcBef>
            </a:pPr>
            <a:r>
              <a:rPr lang="en-US" sz="800" dirty="0"/>
              <a:t>Build a culture of </a:t>
            </a:r>
            <a:r>
              <a:rPr lang="en-US" sz="800" b="1" dirty="0"/>
              <a:t>data confidence</a:t>
            </a:r>
          </a:p>
        </p:txBody>
      </p:sp>
      <p:sp>
        <p:nvSpPr>
          <p:cNvPr id="29" name="TextBox 28">
            <a:extLst>
              <a:ext uri="{FF2B5EF4-FFF2-40B4-BE49-F238E27FC236}">
                <a16:creationId xmlns:a16="http://schemas.microsoft.com/office/drawing/2014/main" id="{E2594E86-7FBD-BEFE-70DD-799F0B08670D}"/>
              </a:ext>
            </a:extLst>
          </p:cNvPr>
          <p:cNvSpPr txBox="1"/>
          <p:nvPr/>
        </p:nvSpPr>
        <p:spPr>
          <a:xfrm>
            <a:off x="4489778" y="1150973"/>
            <a:ext cx="1080512" cy="365760"/>
          </a:xfrm>
          <a:prstGeom prst="rect">
            <a:avLst/>
          </a:prstGeom>
          <a:solidFill>
            <a:schemeClr val="bg1"/>
          </a:solidFill>
        </p:spPr>
        <p:txBody>
          <a:bodyPr wrap="square" lIns="0" tIns="0" rIns="0" bIns="0" rtlCol="0" anchor="ctr">
            <a:spAutoFit/>
          </a:bodyPr>
          <a:lstStyle/>
          <a:p>
            <a:pPr algn="ctr"/>
            <a:r>
              <a:rPr lang="en-US" sz="800" dirty="0"/>
              <a:t>Empower your school with </a:t>
            </a:r>
            <a:r>
              <a:rPr lang="en-US" sz="800" b="1" dirty="0"/>
              <a:t>insight </a:t>
            </a:r>
          </a:p>
        </p:txBody>
      </p:sp>
      <p:grpSp>
        <p:nvGrpSpPr>
          <p:cNvPr id="30" name="Group 29">
            <a:extLst>
              <a:ext uri="{FF2B5EF4-FFF2-40B4-BE49-F238E27FC236}">
                <a16:creationId xmlns:a16="http://schemas.microsoft.com/office/drawing/2014/main" id="{8461422B-0B43-1FE2-F6C0-37F636C95CAB}"/>
              </a:ext>
              <a:ext uri="{C183D7F6-B498-43B3-948B-1728B52AA6E4}">
                <adec:decorative xmlns:adec="http://schemas.microsoft.com/office/drawing/2017/decorative" val="1"/>
              </a:ext>
            </a:extLst>
          </p:cNvPr>
          <p:cNvGrpSpPr/>
          <p:nvPr/>
        </p:nvGrpSpPr>
        <p:grpSpPr>
          <a:xfrm>
            <a:off x="2140137" y="1129368"/>
            <a:ext cx="161127" cy="161127"/>
            <a:chOff x="2140137" y="1202160"/>
            <a:chExt cx="161127" cy="161127"/>
          </a:xfrm>
        </p:grpSpPr>
        <p:sp>
          <p:nvSpPr>
            <p:cNvPr id="39" name="Oval 38">
              <a:extLst>
                <a:ext uri="{FF2B5EF4-FFF2-40B4-BE49-F238E27FC236}">
                  <a16:creationId xmlns:a16="http://schemas.microsoft.com/office/drawing/2014/main" id="{78289173-83F0-DBD4-0D38-5CF16524F2CE}"/>
                </a:ext>
                <a:ext uri="{C183D7F6-B498-43B3-948B-1728B52AA6E4}">
                  <adec:decorative xmlns:adec="http://schemas.microsoft.com/office/drawing/2017/decorative" val="1"/>
                </a:ext>
              </a:extLst>
            </p:cNvPr>
            <p:cNvSpPr/>
            <p:nvPr/>
          </p:nvSpPr>
          <p:spPr bwMode="gray">
            <a:xfrm>
              <a:off x="2140137" y="1202160"/>
              <a:ext cx="161127" cy="1611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Triangle 39">
              <a:extLst>
                <a:ext uri="{FF2B5EF4-FFF2-40B4-BE49-F238E27FC236}">
                  <a16:creationId xmlns:a16="http://schemas.microsoft.com/office/drawing/2014/main" id="{4BE00E0B-0431-1272-6BA2-86E86B181F7F}"/>
                </a:ext>
                <a:ext uri="{C183D7F6-B498-43B3-948B-1728B52AA6E4}">
                  <adec:decorative xmlns:adec="http://schemas.microsoft.com/office/drawing/2017/decorative" val="1"/>
                </a:ext>
              </a:extLst>
            </p:cNvPr>
            <p:cNvSpPr/>
            <p:nvPr/>
          </p:nvSpPr>
          <p:spPr bwMode="gray">
            <a:xfrm rot="4500000">
              <a:off x="2182395" y="1261705"/>
              <a:ext cx="68222" cy="58812"/>
            </a:xfrm>
            <a:prstGeom prst="triangl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3" name="Group 32">
            <a:extLst>
              <a:ext uri="{FF2B5EF4-FFF2-40B4-BE49-F238E27FC236}">
                <a16:creationId xmlns:a16="http://schemas.microsoft.com/office/drawing/2014/main" id="{CAFBA90B-EF81-F0A5-859C-423B82E28CEF}"/>
              </a:ext>
              <a:ext uri="{C183D7F6-B498-43B3-948B-1728B52AA6E4}">
                <adec:decorative xmlns:adec="http://schemas.microsoft.com/office/drawing/2017/decorative" val="1"/>
              </a:ext>
            </a:extLst>
          </p:cNvPr>
          <p:cNvGrpSpPr/>
          <p:nvPr/>
        </p:nvGrpSpPr>
        <p:grpSpPr>
          <a:xfrm rot="2375971">
            <a:off x="4111759" y="1142167"/>
            <a:ext cx="161127" cy="161127"/>
            <a:chOff x="2140137" y="1202160"/>
            <a:chExt cx="161127" cy="161127"/>
          </a:xfrm>
        </p:grpSpPr>
        <p:sp>
          <p:nvSpPr>
            <p:cNvPr id="37" name="Oval 36">
              <a:extLst>
                <a:ext uri="{FF2B5EF4-FFF2-40B4-BE49-F238E27FC236}">
                  <a16:creationId xmlns:a16="http://schemas.microsoft.com/office/drawing/2014/main" id="{38F6CE36-C9B6-D773-852F-64A30E8A83D9}"/>
                </a:ext>
                <a:ext uri="{C183D7F6-B498-43B3-948B-1728B52AA6E4}">
                  <adec:decorative xmlns:adec="http://schemas.microsoft.com/office/drawing/2017/decorative" val="1"/>
                </a:ext>
              </a:extLst>
            </p:cNvPr>
            <p:cNvSpPr/>
            <p:nvPr/>
          </p:nvSpPr>
          <p:spPr bwMode="gray">
            <a:xfrm>
              <a:off x="2140137" y="1202160"/>
              <a:ext cx="161127" cy="1611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Triangle 37">
              <a:extLst>
                <a:ext uri="{FF2B5EF4-FFF2-40B4-BE49-F238E27FC236}">
                  <a16:creationId xmlns:a16="http://schemas.microsoft.com/office/drawing/2014/main" id="{873004B6-DED4-B447-F24A-64708C2DF8D0}"/>
                </a:ext>
                <a:ext uri="{C183D7F6-B498-43B3-948B-1728B52AA6E4}">
                  <adec:decorative xmlns:adec="http://schemas.microsoft.com/office/drawing/2017/decorative" val="1"/>
                </a:ext>
              </a:extLst>
            </p:cNvPr>
            <p:cNvSpPr/>
            <p:nvPr/>
          </p:nvSpPr>
          <p:spPr bwMode="gray">
            <a:xfrm rot="4031208">
              <a:off x="2186184" y="1253128"/>
              <a:ext cx="68222" cy="58812"/>
            </a:xfrm>
            <a:prstGeom prst="triangl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 name="Title 2">
            <a:extLst>
              <a:ext uri="{FF2B5EF4-FFF2-40B4-BE49-F238E27FC236}">
                <a16:creationId xmlns:a16="http://schemas.microsoft.com/office/drawing/2014/main" id="{B6E28F01-46ED-8749-8DC0-1199965CF846}"/>
              </a:ext>
            </a:extLst>
          </p:cNvPr>
          <p:cNvSpPr>
            <a:spLocks noGrp="1"/>
          </p:cNvSpPr>
          <p:nvPr>
            <p:ph type="title"/>
          </p:nvPr>
        </p:nvSpPr>
        <p:spPr>
          <a:xfrm>
            <a:off x="280193" y="317005"/>
            <a:ext cx="5842795" cy="249299"/>
          </a:xfrm>
        </p:spPr>
        <p:txBody>
          <a:bodyPr/>
          <a:lstStyle/>
          <a:p>
            <a:r>
              <a:rPr lang="en-US" dirty="0"/>
              <a:t>Edify Is Your Path to a Data-Informed Campus </a:t>
            </a:r>
          </a:p>
        </p:txBody>
      </p:sp>
      <p:sp>
        <p:nvSpPr>
          <p:cNvPr id="4" name="Text Placeholder 3">
            <a:extLst>
              <a:ext uri="{FF2B5EF4-FFF2-40B4-BE49-F238E27FC236}">
                <a16:creationId xmlns:a16="http://schemas.microsoft.com/office/drawing/2014/main" id="{995F366D-3994-6349-B63B-BC25B2F0D824}"/>
              </a:ext>
            </a:extLst>
          </p:cNvPr>
          <p:cNvSpPr>
            <a:spLocks noGrp="1"/>
          </p:cNvSpPr>
          <p:nvPr>
            <p:ph type="body" sz="quarter" idx="15"/>
          </p:nvPr>
        </p:nvSpPr>
        <p:spPr>
          <a:xfrm>
            <a:off x="280195" y="657732"/>
            <a:ext cx="5842794" cy="184666"/>
          </a:xfrm>
        </p:spPr>
        <p:txBody>
          <a:bodyPr/>
          <a:lstStyle/>
          <a:p>
            <a:r>
              <a:rPr lang="en-US" dirty="0"/>
              <a:t>Make Better Decisions with Data Management Designed for Higher Ed </a:t>
            </a:r>
          </a:p>
        </p:txBody>
      </p:sp>
      <p:grpSp>
        <p:nvGrpSpPr>
          <p:cNvPr id="28" name="Group 27">
            <a:extLst>
              <a:ext uri="{FF2B5EF4-FFF2-40B4-BE49-F238E27FC236}">
                <a16:creationId xmlns:a16="http://schemas.microsoft.com/office/drawing/2014/main" id="{35BEBA57-F17C-EC52-35F9-C9CD3F1170B6}"/>
              </a:ext>
            </a:extLst>
          </p:cNvPr>
          <p:cNvGrpSpPr/>
          <p:nvPr/>
        </p:nvGrpSpPr>
        <p:grpSpPr>
          <a:xfrm>
            <a:off x="280193" y="2481952"/>
            <a:ext cx="1780544" cy="714382"/>
            <a:chOff x="280193" y="2424673"/>
            <a:chExt cx="1780544" cy="714382"/>
          </a:xfrm>
        </p:grpSpPr>
        <p:sp>
          <p:nvSpPr>
            <p:cNvPr id="35" name="TextBox 34">
              <a:extLst>
                <a:ext uri="{FF2B5EF4-FFF2-40B4-BE49-F238E27FC236}">
                  <a16:creationId xmlns:a16="http://schemas.microsoft.com/office/drawing/2014/main" id="{D62E05B5-2F65-324E-9256-6FD7E386F7D2}"/>
                </a:ext>
              </a:extLst>
            </p:cNvPr>
            <p:cNvSpPr txBox="1"/>
            <p:nvPr/>
          </p:nvSpPr>
          <p:spPr>
            <a:xfrm>
              <a:off x="280193" y="2424673"/>
              <a:ext cx="1780544" cy="276999"/>
            </a:xfrm>
            <a:prstGeom prst="rect">
              <a:avLst/>
            </a:prstGeom>
            <a:noFill/>
          </p:spPr>
          <p:txBody>
            <a:bodyPr wrap="square" lIns="0" tIns="0" rIns="0" bIns="0" rtlCol="0">
              <a:spAutoFit/>
            </a:bodyPr>
            <a:lstStyle/>
            <a:p>
              <a:pPr algn="ctr">
                <a:spcBef>
                  <a:spcPts val="500"/>
                </a:spcBef>
              </a:pPr>
              <a:r>
                <a:rPr lang="en-US" sz="900" b="1" i="1" dirty="0">
                  <a:solidFill>
                    <a:schemeClr val="accent5"/>
                  </a:solidFill>
                </a:rPr>
                <a:t>Access, Warehousing, </a:t>
              </a:r>
              <a:br>
                <a:rPr lang="en-US" sz="900" b="1" i="1" dirty="0">
                  <a:solidFill>
                    <a:schemeClr val="accent5"/>
                  </a:solidFill>
                </a:rPr>
              </a:br>
              <a:r>
                <a:rPr lang="en-US" sz="900" b="1" i="1" dirty="0">
                  <a:solidFill>
                    <a:schemeClr val="accent5"/>
                  </a:solidFill>
                </a:rPr>
                <a:t>and Integration</a:t>
              </a:r>
            </a:p>
          </p:txBody>
        </p:sp>
        <p:sp>
          <p:nvSpPr>
            <p:cNvPr id="36" name="TextBox 35">
              <a:extLst>
                <a:ext uri="{FF2B5EF4-FFF2-40B4-BE49-F238E27FC236}">
                  <a16:creationId xmlns:a16="http://schemas.microsoft.com/office/drawing/2014/main" id="{8C1F3B3F-E7E9-AC42-A63B-566F21B813EE}"/>
                </a:ext>
              </a:extLst>
            </p:cNvPr>
            <p:cNvSpPr txBox="1"/>
            <p:nvPr/>
          </p:nvSpPr>
          <p:spPr>
            <a:xfrm>
              <a:off x="293462" y="2769723"/>
              <a:ext cx="1749496" cy="369332"/>
            </a:xfrm>
            <a:prstGeom prst="rect">
              <a:avLst/>
            </a:prstGeom>
            <a:noFill/>
          </p:spPr>
          <p:txBody>
            <a:bodyPr wrap="square" lIns="0" tIns="0" rIns="0" bIns="0" rtlCol="0">
              <a:spAutoFit/>
            </a:bodyPr>
            <a:lstStyle/>
            <a:p>
              <a:pPr algn="ctr">
                <a:spcBef>
                  <a:spcPts val="500"/>
                </a:spcBef>
              </a:pPr>
              <a:r>
                <a:rPr lang="en-US" sz="800" dirty="0"/>
                <a:t>Cloud-native, secure, infinitely scalable data lake and warehouse to support critical initiatives</a:t>
              </a:r>
            </a:p>
          </p:txBody>
        </p:sp>
      </p:grpSp>
      <p:grpSp>
        <p:nvGrpSpPr>
          <p:cNvPr id="31" name="Group 30">
            <a:extLst>
              <a:ext uri="{FF2B5EF4-FFF2-40B4-BE49-F238E27FC236}">
                <a16:creationId xmlns:a16="http://schemas.microsoft.com/office/drawing/2014/main" id="{EFAF0D17-7D35-8123-24D9-EEAFF71B7849}"/>
              </a:ext>
            </a:extLst>
          </p:cNvPr>
          <p:cNvGrpSpPr/>
          <p:nvPr/>
        </p:nvGrpSpPr>
        <p:grpSpPr>
          <a:xfrm>
            <a:off x="2384313" y="2481952"/>
            <a:ext cx="1656689" cy="714382"/>
            <a:chOff x="2384313" y="2538562"/>
            <a:chExt cx="1656689" cy="714382"/>
          </a:xfrm>
        </p:grpSpPr>
        <p:sp>
          <p:nvSpPr>
            <p:cNvPr id="49" name="TextBox 48">
              <a:extLst>
                <a:ext uri="{FF2B5EF4-FFF2-40B4-BE49-F238E27FC236}">
                  <a16:creationId xmlns:a16="http://schemas.microsoft.com/office/drawing/2014/main" id="{95C7AB2E-6625-4047-BB12-000C45DA6EFA}"/>
                </a:ext>
              </a:extLst>
            </p:cNvPr>
            <p:cNvSpPr txBox="1"/>
            <p:nvPr/>
          </p:nvSpPr>
          <p:spPr>
            <a:xfrm>
              <a:off x="2384313" y="2538562"/>
              <a:ext cx="1637888" cy="276999"/>
            </a:xfrm>
            <a:prstGeom prst="rect">
              <a:avLst/>
            </a:prstGeom>
            <a:noFill/>
          </p:spPr>
          <p:txBody>
            <a:bodyPr wrap="square" lIns="0" tIns="0" rIns="0" bIns="0" rtlCol="0">
              <a:spAutoFit/>
            </a:bodyPr>
            <a:lstStyle/>
            <a:p>
              <a:pPr algn="ctr">
                <a:spcBef>
                  <a:spcPts val="500"/>
                </a:spcBef>
              </a:pPr>
              <a:r>
                <a:rPr lang="en-US" sz="900" b="1" i="1" dirty="0">
                  <a:solidFill>
                    <a:schemeClr val="accent5"/>
                  </a:solidFill>
                </a:rPr>
                <a:t>Data</a:t>
              </a:r>
              <a:br>
                <a:rPr lang="en-US" sz="900" b="1" i="1" dirty="0">
                  <a:solidFill>
                    <a:schemeClr val="accent5"/>
                  </a:solidFill>
                </a:rPr>
              </a:br>
              <a:r>
                <a:rPr lang="en-US" sz="900" b="1" i="1" dirty="0">
                  <a:solidFill>
                    <a:schemeClr val="accent5"/>
                  </a:solidFill>
                </a:rPr>
                <a:t>Governance </a:t>
              </a:r>
            </a:p>
          </p:txBody>
        </p:sp>
        <p:sp>
          <p:nvSpPr>
            <p:cNvPr id="50" name="TextBox 49">
              <a:extLst>
                <a:ext uri="{FF2B5EF4-FFF2-40B4-BE49-F238E27FC236}">
                  <a16:creationId xmlns:a16="http://schemas.microsoft.com/office/drawing/2014/main" id="{A2F6845A-6C3B-C84E-A3F8-E3EF107316F5}"/>
                </a:ext>
              </a:extLst>
            </p:cNvPr>
            <p:cNvSpPr txBox="1"/>
            <p:nvPr/>
          </p:nvSpPr>
          <p:spPr>
            <a:xfrm>
              <a:off x="2402096" y="2883612"/>
              <a:ext cx="1638906" cy="369332"/>
            </a:xfrm>
            <a:prstGeom prst="rect">
              <a:avLst/>
            </a:prstGeom>
            <a:noFill/>
          </p:spPr>
          <p:txBody>
            <a:bodyPr wrap="square" lIns="0" tIns="0" rIns="0" bIns="0" rtlCol="0">
              <a:spAutoFit/>
            </a:bodyPr>
            <a:lstStyle/>
            <a:p>
              <a:pPr algn="ctr">
                <a:spcBef>
                  <a:spcPts val="500"/>
                </a:spcBef>
              </a:pPr>
              <a:r>
                <a:rPr lang="en-US" sz="800" dirty="0"/>
                <a:t>Higher ed best-practice rules and validations to ensure a single source of truth</a:t>
              </a:r>
            </a:p>
          </p:txBody>
        </p:sp>
      </p:grpSp>
      <p:grpSp>
        <p:nvGrpSpPr>
          <p:cNvPr id="32" name="Group 31">
            <a:extLst>
              <a:ext uri="{FF2B5EF4-FFF2-40B4-BE49-F238E27FC236}">
                <a16:creationId xmlns:a16="http://schemas.microsoft.com/office/drawing/2014/main" id="{F1C79734-144E-C011-5E07-B241BAD8390D}"/>
              </a:ext>
            </a:extLst>
          </p:cNvPr>
          <p:cNvGrpSpPr/>
          <p:nvPr/>
        </p:nvGrpSpPr>
        <p:grpSpPr>
          <a:xfrm>
            <a:off x="4400140" y="2481952"/>
            <a:ext cx="1751876" cy="714382"/>
            <a:chOff x="4400140" y="2538562"/>
            <a:chExt cx="1751876" cy="714382"/>
          </a:xfrm>
        </p:grpSpPr>
        <p:sp>
          <p:nvSpPr>
            <p:cNvPr id="45" name="TextBox 44">
              <a:extLst>
                <a:ext uri="{FF2B5EF4-FFF2-40B4-BE49-F238E27FC236}">
                  <a16:creationId xmlns:a16="http://schemas.microsoft.com/office/drawing/2014/main" id="{476CC800-1793-E04A-A5F8-72BF7F3E3E81}"/>
                </a:ext>
              </a:extLst>
            </p:cNvPr>
            <p:cNvSpPr txBox="1"/>
            <p:nvPr/>
          </p:nvSpPr>
          <p:spPr>
            <a:xfrm>
              <a:off x="4457134" y="2538562"/>
              <a:ext cx="1637888" cy="276999"/>
            </a:xfrm>
            <a:prstGeom prst="rect">
              <a:avLst/>
            </a:prstGeom>
            <a:noFill/>
          </p:spPr>
          <p:txBody>
            <a:bodyPr wrap="square" lIns="0" tIns="0" rIns="0" bIns="0" rtlCol="0">
              <a:spAutoFit/>
            </a:bodyPr>
            <a:lstStyle/>
            <a:p>
              <a:pPr algn="ctr">
                <a:spcBef>
                  <a:spcPts val="500"/>
                </a:spcBef>
              </a:pPr>
              <a:r>
                <a:rPr lang="en-US" sz="900" b="1" i="1" dirty="0">
                  <a:solidFill>
                    <a:schemeClr val="accent5"/>
                  </a:solidFill>
                </a:rPr>
                <a:t>Reporting and </a:t>
              </a:r>
              <a:br>
                <a:rPr lang="en-US" sz="900" b="1" i="1" dirty="0">
                  <a:solidFill>
                    <a:schemeClr val="accent5"/>
                  </a:solidFill>
                </a:rPr>
              </a:br>
              <a:r>
                <a:rPr lang="en-US" sz="900" b="1" i="1" dirty="0">
                  <a:solidFill>
                    <a:schemeClr val="accent5"/>
                  </a:solidFill>
                </a:rPr>
                <a:t>Analytics </a:t>
              </a:r>
            </a:p>
          </p:txBody>
        </p:sp>
        <p:sp>
          <p:nvSpPr>
            <p:cNvPr id="46" name="TextBox 45">
              <a:extLst>
                <a:ext uri="{FF2B5EF4-FFF2-40B4-BE49-F238E27FC236}">
                  <a16:creationId xmlns:a16="http://schemas.microsoft.com/office/drawing/2014/main" id="{6F214986-600E-394F-80A3-C63D7A845043}"/>
                </a:ext>
              </a:extLst>
            </p:cNvPr>
            <p:cNvSpPr txBox="1"/>
            <p:nvPr/>
          </p:nvSpPr>
          <p:spPr>
            <a:xfrm>
              <a:off x="4400140" y="2883612"/>
              <a:ext cx="1751876" cy="369332"/>
            </a:xfrm>
            <a:prstGeom prst="rect">
              <a:avLst/>
            </a:prstGeom>
            <a:noFill/>
          </p:spPr>
          <p:txBody>
            <a:bodyPr wrap="square" lIns="0" tIns="0" rIns="0" bIns="0" rtlCol="0">
              <a:spAutoFit/>
            </a:bodyPr>
            <a:lstStyle/>
            <a:p>
              <a:pPr algn="ctr">
                <a:spcBef>
                  <a:spcPts val="500"/>
                </a:spcBef>
              </a:pPr>
              <a:r>
                <a:rPr lang="en-US" sz="800" dirty="0"/>
                <a:t>Self-service, custom, and pre-built analytics to drive efficiency and support decision-making</a:t>
              </a:r>
            </a:p>
          </p:txBody>
        </p:sp>
      </p:grpSp>
      <p:sp>
        <p:nvSpPr>
          <p:cNvPr id="5" name="Rectangle 4">
            <a:extLst>
              <a:ext uri="{FF2B5EF4-FFF2-40B4-BE49-F238E27FC236}">
                <a16:creationId xmlns:a16="http://schemas.microsoft.com/office/drawing/2014/main" id="{D607CC5A-52B1-905D-0D07-A92C76A43FC1}"/>
              </a:ext>
              <a:ext uri="{C183D7F6-B498-43B3-948B-1728B52AA6E4}">
                <adec:decorative xmlns:adec="http://schemas.microsoft.com/office/drawing/2017/decorative" val="1"/>
              </a:ext>
            </a:extLst>
          </p:cNvPr>
          <p:cNvSpPr/>
          <p:nvPr/>
        </p:nvSpPr>
        <p:spPr bwMode="gray">
          <a:xfrm>
            <a:off x="0" y="3583110"/>
            <a:ext cx="6400800" cy="9564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a:extLst>
              <a:ext uri="{FF2B5EF4-FFF2-40B4-BE49-F238E27FC236}">
                <a16:creationId xmlns:a16="http://schemas.microsoft.com/office/drawing/2014/main" id="{58F81580-A6B0-E62C-D825-FA1A3B97D4E5}"/>
              </a:ext>
            </a:extLst>
          </p:cNvPr>
          <p:cNvGrpSpPr/>
          <p:nvPr/>
        </p:nvGrpSpPr>
        <p:grpSpPr>
          <a:xfrm>
            <a:off x="893505" y="3701249"/>
            <a:ext cx="1942829" cy="720176"/>
            <a:chOff x="617579" y="3763875"/>
            <a:chExt cx="1942829" cy="720176"/>
          </a:xfrm>
        </p:grpSpPr>
        <p:sp>
          <p:nvSpPr>
            <p:cNvPr id="9" name="TextBox 8">
              <a:extLst>
                <a:ext uri="{FF2B5EF4-FFF2-40B4-BE49-F238E27FC236}">
                  <a16:creationId xmlns:a16="http://schemas.microsoft.com/office/drawing/2014/main" id="{265BA5CD-4E3D-0A0B-1159-43DF3B10BFCD}"/>
                </a:ext>
              </a:extLst>
            </p:cNvPr>
            <p:cNvSpPr txBox="1"/>
            <p:nvPr/>
          </p:nvSpPr>
          <p:spPr>
            <a:xfrm>
              <a:off x="766033" y="3763875"/>
              <a:ext cx="1645920" cy="123111"/>
            </a:xfrm>
            <a:prstGeom prst="rect">
              <a:avLst/>
            </a:prstGeom>
            <a:noFill/>
          </p:spPr>
          <p:txBody>
            <a:bodyPr wrap="square" lIns="0" tIns="0" rIns="0" bIns="0" rtlCol="0">
              <a:spAutoFit/>
            </a:bodyPr>
            <a:lstStyle/>
            <a:p>
              <a:pPr algn="ctr">
                <a:spcBef>
                  <a:spcPts val="500"/>
                </a:spcBef>
              </a:pPr>
              <a:r>
                <a:rPr lang="en-US" sz="800" b="1" i="1" dirty="0">
                  <a:solidFill>
                    <a:schemeClr val="accent6"/>
                  </a:solidFill>
                </a:rPr>
                <a:t>NEW: </a:t>
              </a:r>
              <a:r>
                <a:rPr lang="en-US" sz="800" b="1" dirty="0">
                  <a:solidFill>
                    <a:schemeClr val="bg1"/>
                  </a:solidFill>
                </a:rPr>
                <a:t>AI</a:t>
              </a:r>
            </a:p>
          </p:txBody>
        </p:sp>
        <p:sp>
          <p:nvSpPr>
            <p:cNvPr id="10" name="TextBox 9">
              <a:extLst>
                <a:ext uri="{FF2B5EF4-FFF2-40B4-BE49-F238E27FC236}">
                  <a16:creationId xmlns:a16="http://schemas.microsoft.com/office/drawing/2014/main" id="{AFB2E191-C24C-7C8A-F05A-F7F55FE5D552}"/>
                </a:ext>
              </a:extLst>
            </p:cNvPr>
            <p:cNvSpPr txBox="1"/>
            <p:nvPr/>
          </p:nvSpPr>
          <p:spPr>
            <a:xfrm>
              <a:off x="617579" y="4090417"/>
              <a:ext cx="1942829" cy="393634"/>
            </a:xfrm>
            <a:prstGeom prst="rect">
              <a:avLst/>
            </a:prstGeom>
            <a:noFill/>
          </p:spPr>
          <p:txBody>
            <a:bodyPr wrap="square" lIns="0" tIns="0" rIns="0" bIns="0" rtlCol="0">
              <a:spAutoFit/>
            </a:bodyPr>
            <a:lstStyle/>
            <a:p>
              <a:pPr algn="ctr">
                <a:lnSpc>
                  <a:spcPct val="110000"/>
                </a:lnSpc>
                <a:spcBef>
                  <a:spcPts val="500"/>
                </a:spcBef>
              </a:pPr>
              <a:r>
                <a:rPr lang="en-US" sz="800" dirty="0">
                  <a:solidFill>
                    <a:schemeClr val="bg1"/>
                  </a:solidFill>
                </a:rPr>
                <a:t>Interact with Edify in plain </a:t>
              </a:r>
              <a:br>
                <a:rPr lang="en-US" sz="800" dirty="0">
                  <a:solidFill>
                    <a:schemeClr val="bg1"/>
                  </a:solidFill>
                </a:rPr>
              </a:br>
              <a:r>
                <a:rPr lang="en-US" sz="800" dirty="0">
                  <a:solidFill>
                    <a:schemeClr val="bg1"/>
                  </a:solidFill>
                </a:rPr>
                <a:t>language to find, access, and report on trusted data in minutes</a:t>
              </a:r>
            </a:p>
          </p:txBody>
        </p:sp>
        <p:cxnSp>
          <p:nvCxnSpPr>
            <p:cNvPr id="11" name="Straight Connector 10">
              <a:extLst>
                <a:ext uri="{FF2B5EF4-FFF2-40B4-BE49-F238E27FC236}">
                  <a16:creationId xmlns:a16="http://schemas.microsoft.com/office/drawing/2014/main" id="{903435A7-ABB7-C999-8443-FADC4CE60E41}"/>
                </a:ext>
              </a:extLst>
            </p:cNvPr>
            <p:cNvCxnSpPr>
              <a:cxnSpLocks/>
            </p:cNvCxnSpPr>
            <p:nvPr/>
          </p:nvCxnSpPr>
          <p:spPr bwMode="gray">
            <a:xfrm>
              <a:off x="1435245" y="3988701"/>
              <a:ext cx="30749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B2A56355-C13F-0110-BB35-454E770AA04E}"/>
              </a:ext>
            </a:extLst>
          </p:cNvPr>
          <p:cNvGrpSpPr/>
          <p:nvPr/>
        </p:nvGrpSpPr>
        <p:grpSpPr>
          <a:xfrm>
            <a:off x="3452026" y="3701249"/>
            <a:ext cx="2060637" cy="720176"/>
            <a:chOff x="3507930" y="3763875"/>
            <a:chExt cx="2060637" cy="720176"/>
          </a:xfrm>
        </p:grpSpPr>
        <p:sp>
          <p:nvSpPr>
            <p:cNvPr id="17" name="TextBox 16">
              <a:extLst>
                <a:ext uri="{FF2B5EF4-FFF2-40B4-BE49-F238E27FC236}">
                  <a16:creationId xmlns:a16="http://schemas.microsoft.com/office/drawing/2014/main" id="{02DB0AF0-F78E-F203-985E-470B20197925}"/>
                </a:ext>
              </a:extLst>
            </p:cNvPr>
            <p:cNvSpPr txBox="1"/>
            <p:nvPr/>
          </p:nvSpPr>
          <p:spPr>
            <a:xfrm>
              <a:off x="3715288" y="3763875"/>
              <a:ext cx="1645920" cy="123111"/>
            </a:xfrm>
            <a:prstGeom prst="rect">
              <a:avLst/>
            </a:prstGeom>
            <a:noFill/>
          </p:spPr>
          <p:txBody>
            <a:bodyPr wrap="square" lIns="0" tIns="0" rIns="0" bIns="0" rtlCol="0">
              <a:spAutoFit/>
            </a:bodyPr>
            <a:lstStyle/>
            <a:p>
              <a:pPr algn="ctr">
                <a:spcBef>
                  <a:spcPts val="500"/>
                </a:spcBef>
              </a:pPr>
              <a:r>
                <a:rPr lang="en-US" sz="800" b="1" dirty="0">
                  <a:solidFill>
                    <a:schemeClr val="bg1"/>
                  </a:solidFill>
                </a:rPr>
                <a:t>Professional Services</a:t>
              </a:r>
            </a:p>
          </p:txBody>
        </p:sp>
        <p:sp>
          <p:nvSpPr>
            <p:cNvPr id="18" name="TextBox 17">
              <a:extLst>
                <a:ext uri="{FF2B5EF4-FFF2-40B4-BE49-F238E27FC236}">
                  <a16:creationId xmlns:a16="http://schemas.microsoft.com/office/drawing/2014/main" id="{085806A3-E60F-E674-994F-DFF2201C1443}"/>
                </a:ext>
              </a:extLst>
            </p:cNvPr>
            <p:cNvSpPr txBox="1"/>
            <p:nvPr/>
          </p:nvSpPr>
          <p:spPr>
            <a:xfrm>
              <a:off x="3507930" y="4090417"/>
              <a:ext cx="2060637" cy="393634"/>
            </a:xfrm>
            <a:prstGeom prst="rect">
              <a:avLst/>
            </a:prstGeom>
            <a:noFill/>
          </p:spPr>
          <p:txBody>
            <a:bodyPr wrap="square" lIns="0" tIns="0" rIns="0" bIns="0" rtlCol="0">
              <a:spAutoFit/>
            </a:bodyPr>
            <a:lstStyle/>
            <a:p>
              <a:pPr algn="ctr">
                <a:lnSpc>
                  <a:spcPct val="110000"/>
                </a:lnSpc>
                <a:spcBef>
                  <a:spcPts val="500"/>
                </a:spcBef>
              </a:pPr>
              <a:r>
                <a:rPr lang="en-US" sz="800" dirty="0">
                  <a:solidFill>
                    <a:schemeClr val="bg1"/>
                  </a:solidFill>
                </a:rPr>
                <a:t>Work with experienced higher </a:t>
              </a:r>
              <a:br>
                <a:rPr lang="en-US" sz="800" dirty="0">
                  <a:solidFill>
                    <a:schemeClr val="bg1"/>
                  </a:solidFill>
                </a:rPr>
              </a:br>
              <a:r>
                <a:rPr lang="en-US" sz="800" dirty="0">
                  <a:solidFill>
                    <a:schemeClr val="bg1"/>
                  </a:solidFill>
                </a:rPr>
                <a:t>education data experts who understand your environment and goals</a:t>
              </a:r>
            </a:p>
          </p:txBody>
        </p:sp>
        <p:cxnSp>
          <p:nvCxnSpPr>
            <p:cNvPr id="19" name="Straight Connector 18">
              <a:extLst>
                <a:ext uri="{FF2B5EF4-FFF2-40B4-BE49-F238E27FC236}">
                  <a16:creationId xmlns:a16="http://schemas.microsoft.com/office/drawing/2014/main" id="{0ACBCFFF-7079-B8B3-468B-07705A656E72}"/>
                </a:ext>
              </a:extLst>
            </p:cNvPr>
            <p:cNvCxnSpPr>
              <a:cxnSpLocks/>
            </p:cNvCxnSpPr>
            <p:nvPr/>
          </p:nvCxnSpPr>
          <p:spPr bwMode="gray">
            <a:xfrm>
              <a:off x="4384500" y="3988701"/>
              <a:ext cx="30749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cxnSp>
        <p:nvCxnSpPr>
          <p:cNvPr id="26" name="Straight Connector 25">
            <a:extLst>
              <a:ext uri="{FF2B5EF4-FFF2-40B4-BE49-F238E27FC236}">
                <a16:creationId xmlns:a16="http://schemas.microsoft.com/office/drawing/2014/main" id="{A82AD3D6-F166-7D58-00AF-5A4C00D183F6}"/>
              </a:ext>
              <a:ext uri="{C183D7F6-B498-43B3-948B-1728B52AA6E4}">
                <adec:decorative xmlns:adec="http://schemas.microsoft.com/office/drawing/2017/decorative" val="1"/>
              </a:ext>
            </a:extLst>
          </p:cNvPr>
          <p:cNvCxnSpPr>
            <a:cxnSpLocks/>
          </p:cNvCxnSpPr>
          <p:nvPr/>
        </p:nvCxnSpPr>
        <p:spPr bwMode="gray">
          <a:xfrm>
            <a:off x="2222527" y="2427664"/>
            <a:ext cx="0" cy="82296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43EE8A4-4CB3-B135-6769-7C832002C60B}"/>
              </a:ext>
              <a:ext uri="{C183D7F6-B498-43B3-948B-1728B52AA6E4}">
                <adec:decorative xmlns:adec="http://schemas.microsoft.com/office/drawing/2017/decorative" val="1"/>
              </a:ext>
            </a:extLst>
          </p:cNvPr>
          <p:cNvCxnSpPr>
            <a:cxnSpLocks/>
          </p:cNvCxnSpPr>
          <p:nvPr/>
        </p:nvCxnSpPr>
        <p:spPr bwMode="gray">
          <a:xfrm>
            <a:off x="4220571" y="2427664"/>
            <a:ext cx="0" cy="82296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D9AF146-7CC7-F772-0D19-F8E6B400309C}"/>
              </a:ext>
            </a:extLst>
          </p:cNvPr>
          <p:cNvSpPr txBox="1"/>
          <p:nvPr/>
        </p:nvSpPr>
        <p:spPr>
          <a:xfrm>
            <a:off x="1058306" y="1150973"/>
            <a:ext cx="852717" cy="365760"/>
          </a:xfrm>
          <a:prstGeom prst="rect">
            <a:avLst/>
          </a:prstGeom>
          <a:solidFill>
            <a:schemeClr val="bg1"/>
          </a:solidFill>
        </p:spPr>
        <p:txBody>
          <a:bodyPr wrap="square" lIns="0" tIns="0" rIns="0" bIns="0" rtlCol="0" anchor="ctr">
            <a:spAutoFit/>
          </a:bodyPr>
          <a:lstStyle/>
          <a:p>
            <a:pPr algn="ctr"/>
            <a:r>
              <a:rPr lang="en-US" sz="800" dirty="0"/>
              <a:t>Bring your </a:t>
            </a:r>
            <a:br>
              <a:rPr lang="en-US" sz="800" dirty="0"/>
            </a:br>
            <a:r>
              <a:rPr lang="en-US" sz="800" b="1" dirty="0"/>
              <a:t>data together </a:t>
            </a:r>
          </a:p>
        </p:txBody>
      </p:sp>
      <p:grpSp>
        <p:nvGrpSpPr>
          <p:cNvPr id="20" name="Group 19">
            <a:extLst>
              <a:ext uri="{FF2B5EF4-FFF2-40B4-BE49-F238E27FC236}">
                <a16:creationId xmlns:a16="http://schemas.microsoft.com/office/drawing/2014/main" id="{119408B9-81D6-5293-9E37-76B5B49D280A}"/>
              </a:ext>
            </a:extLst>
          </p:cNvPr>
          <p:cNvGrpSpPr/>
          <p:nvPr/>
        </p:nvGrpSpPr>
        <p:grpSpPr>
          <a:xfrm>
            <a:off x="279400" y="1232475"/>
            <a:ext cx="5842000" cy="1092200"/>
            <a:chOff x="279400" y="1215697"/>
            <a:chExt cx="5842000" cy="1092200"/>
          </a:xfrm>
        </p:grpSpPr>
        <p:grpSp>
          <p:nvGrpSpPr>
            <p:cNvPr id="21" name="Group 20">
              <a:extLst>
                <a:ext uri="{FF2B5EF4-FFF2-40B4-BE49-F238E27FC236}">
                  <a16:creationId xmlns:a16="http://schemas.microsoft.com/office/drawing/2014/main" id="{D15195E0-6A8A-512E-F768-C4D6E28B4B90}"/>
                </a:ext>
              </a:extLst>
            </p:cNvPr>
            <p:cNvGrpSpPr/>
            <p:nvPr/>
          </p:nvGrpSpPr>
          <p:grpSpPr>
            <a:xfrm>
              <a:off x="693788" y="1615590"/>
              <a:ext cx="4869230" cy="687590"/>
              <a:chOff x="693788" y="1615590"/>
              <a:chExt cx="4869230" cy="687590"/>
            </a:xfrm>
          </p:grpSpPr>
          <p:sp>
            <p:nvSpPr>
              <p:cNvPr id="25" name="Rectangle 24">
                <a:extLst>
                  <a:ext uri="{FF2B5EF4-FFF2-40B4-BE49-F238E27FC236}">
                    <a16:creationId xmlns:a16="http://schemas.microsoft.com/office/drawing/2014/main" id="{C7FE64C0-6B09-7D80-54A3-02A6A6AA7D10}"/>
                  </a:ext>
                </a:extLst>
              </p:cNvPr>
              <p:cNvSpPr/>
              <p:nvPr/>
            </p:nvSpPr>
            <p:spPr bwMode="gray">
              <a:xfrm>
                <a:off x="693788" y="1615590"/>
                <a:ext cx="926926" cy="682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Rectangle 33">
                <a:extLst>
                  <a:ext uri="{FF2B5EF4-FFF2-40B4-BE49-F238E27FC236}">
                    <a16:creationId xmlns:a16="http://schemas.microsoft.com/office/drawing/2014/main" id="{61E87526-06F1-4920-390D-1C60A7271B1E}"/>
                  </a:ext>
                </a:extLst>
              </p:cNvPr>
              <p:cNvSpPr/>
              <p:nvPr/>
            </p:nvSpPr>
            <p:spPr bwMode="gray">
              <a:xfrm>
                <a:off x="5001609" y="1620307"/>
                <a:ext cx="561409" cy="682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pic>
          <p:nvPicPr>
            <p:cNvPr id="22" name="Picture 21" descr="A building with a clock on top&#10;&#10;Description automatically generated">
              <a:extLst>
                <a:ext uri="{FF2B5EF4-FFF2-40B4-BE49-F238E27FC236}">
                  <a16:creationId xmlns:a16="http://schemas.microsoft.com/office/drawing/2014/main" id="{D18552C2-1D99-E5BE-DA4B-0CE89F842F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 y="1215697"/>
              <a:ext cx="5842000" cy="1092200"/>
            </a:xfrm>
            <a:prstGeom prst="rect">
              <a:avLst/>
            </a:prstGeom>
          </p:spPr>
        </p:pic>
      </p:grpSp>
      <p:sp>
        <p:nvSpPr>
          <p:cNvPr id="42" name="TextBox 41">
            <a:extLst>
              <a:ext uri="{FF2B5EF4-FFF2-40B4-BE49-F238E27FC236}">
                <a16:creationId xmlns:a16="http://schemas.microsoft.com/office/drawing/2014/main" id="{768658DB-8E15-BD4A-9CE4-4F55AFB59659}"/>
              </a:ext>
            </a:extLst>
          </p:cNvPr>
          <p:cNvSpPr txBox="1"/>
          <p:nvPr/>
        </p:nvSpPr>
        <p:spPr>
          <a:xfrm>
            <a:off x="1417320" y="3409532"/>
            <a:ext cx="3566160" cy="123111"/>
          </a:xfrm>
          <a:prstGeom prst="rect">
            <a:avLst/>
          </a:prstGeom>
          <a:noFill/>
        </p:spPr>
        <p:txBody>
          <a:bodyPr wrap="square" lIns="0" tIns="0" rIns="0" bIns="0" rtlCol="0">
            <a:spAutoFit/>
          </a:bodyPr>
          <a:lstStyle/>
          <a:p>
            <a:pPr algn="ctr">
              <a:spcBef>
                <a:spcPts val="500"/>
              </a:spcBef>
            </a:pPr>
            <a:r>
              <a:rPr lang="en-US" sz="800" b="1" dirty="0">
                <a:solidFill>
                  <a:schemeClr val="bg1"/>
                </a:solidFill>
              </a:rPr>
              <a:t>Extend Your Team’s Capacity</a:t>
            </a:r>
          </a:p>
        </p:txBody>
      </p:sp>
    </p:spTree>
    <p:extLst>
      <p:ext uri="{BB962C8B-B14F-4D97-AF65-F5344CB8AC3E}">
        <p14:creationId xmlns:p14="http://schemas.microsoft.com/office/powerpoint/2010/main" val="1439775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90757-AFB6-49C0-B6EE-4C41A8D13B10}"/>
              </a:ext>
            </a:extLst>
          </p:cNvPr>
          <p:cNvSpPr>
            <a:spLocks noGrp="1"/>
          </p:cNvSpPr>
          <p:nvPr>
            <p:ph type="title"/>
          </p:nvPr>
        </p:nvSpPr>
        <p:spPr>
          <a:xfrm>
            <a:off x="863781" y="1327638"/>
            <a:ext cx="274320" cy="274320"/>
          </a:xfrm>
        </p:spPr>
        <p:txBody>
          <a:bodyPr/>
          <a:lstStyle/>
          <a:p>
            <a:r>
              <a:rPr lang="en-US" dirty="0"/>
              <a:t>1</a:t>
            </a:r>
          </a:p>
        </p:txBody>
      </p:sp>
      <p:sp>
        <p:nvSpPr>
          <p:cNvPr id="3" name="Text Placeholder 2">
            <a:extLst>
              <a:ext uri="{FF2B5EF4-FFF2-40B4-BE49-F238E27FC236}">
                <a16:creationId xmlns:a16="http://schemas.microsoft.com/office/drawing/2014/main" id="{8CBA4033-F789-4DBC-B770-FBA32F67C156}"/>
              </a:ext>
            </a:extLst>
          </p:cNvPr>
          <p:cNvSpPr>
            <a:spLocks noGrp="1"/>
          </p:cNvSpPr>
          <p:nvPr>
            <p:ph type="body" sz="quarter" idx="13"/>
          </p:nvPr>
        </p:nvSpPr>
        <p:spPr>
          <a:xfrm>
            <a:off x="1363152" y="1350096"/>
            <a:ext cx="3749040" cy="215444"/>
          </a:xfrm>
        </p:spPr>
        <p:txBody>
          <a:bodyPr/>
          <a:lstStyle/>
          <a:p>
            <a:r>
              <a:rPr lang="en-US" sz="1400" dirty="0"/>
              <a:t>Meet the University of Washington</a:t>
            </a:r>
          </a:p>
        </p:txBody>
      </p:sp>
      <p:sp>
        <p:nvSpPr>
          <p:cNvPr id="4" name="Text Placeholder 3">
            <a:extLst>
              <a:ext uri="{FF2B5EF4-FFF2-40B4-BE49-F238E27FC236}">
                <a16:creationId xmlns:a16="http://schemas.microsoft.com/office/drawing/2014/main" id="{5EBB8D5A-9968-4683-924C-A4396808B512}"/>
              </a:ext>
            </a:extLst>
          </p:cNvPr>
          <p:cNvSpPr>
            <a:spLocks noGrp="1"/>
          </p:cNvSpPr>
          <p:nvPr>
            <p:ph type="body" sz="quarter" idx="17"/>
          </p:nvPr>
        </p:nvSpPr>
        <p:spPr>
          <a:xfrm>
            <a:off x="863781" y="2123389"/>
            <a:ext cx="274320" cy="276999"/>
          </a:xfrm>
        </p:spPr>
        <p:txBody>
          <a:bodyPr/>
          <a:lstStyle/>
          <a:p>
            <a:r>
              <a:rPr lang="en-US" dirty="0"/>
              <a:t>2</a:t>
            </a:r>
          </a:p>
        </p:txBody>
      </p:sp>
      <p:sp>
        <p:nvSpPr>
          <p:cNvPr id="5" name="Text Placeholder 4">
            <a:extLst>
              <a:ext uri="{FF2B5EF4-FFF2-40B4-BE49-F238E27FC236}">
                <a16:creationId xmlns:a16="http://schemas.microsoft.com/office/drawing/2014/main" id="{F7DFC682-25D4-4CE9-BD6F-56E8D8D75295}"/>
              </a:ext>
            </a:extLst>
          </p:cNvPr>
          <p:cNvSpPr>
            <a:spLocks noGrp="1"/>
          </p:cNvSpPr>
          <p:nvPr>
            <p:ph type="body" sz="quarter" idx="18"/>
          </p:nvPr>
        </p:nvSpPr>
        <p:spPr>
          <a:xfrm>
            <a:off x="1363152" y="2123389"/>
            <a:ext cx="4137208" cy="276999"/>
          </a:xfrm>
        </p:spPr>
        <p:txBody>
          <a:bodyPr/>
          <a:lstStyle/>
          <a:p>
            <a:r>
              <a:rPr lang="en-US" dirty="0"/>
              <a:t>Creating a Confident Data Culture: Impact of Centralized Data System</a:t>
            </a:r>
          </a:p>
        </p:txBody>
      </p:sp>
      <p:sp>
        <p:nvSpPr>
          <p:cNvPr id="6" name="Text Placeholder 5">
            <a:extLst>
              <a:ext uri="{FF2B5EF4-FFF2-40B4-BE49-F238E27FC236}">
                <a16:creationId xmlns:a16="http://schemas.microsoft.com/office/drawing/2014/main" id="{7E42C15C-1963-4B6A-94EC-B834EB53DCFC}"/>
              </a:ext>
            </a:extLst>
          </p:cNvPr>
          <p:cNvSpPr>
            <a:spLocks noGrp="1"/>
          </p:cNvSpPr>
          <p:nvPr>
            <p:ph type="body" sz="quarter" idx="19"/>
          </p:nvPr>
        </p:nvSpPr>
        <p:spPr>
          <a:xfrm>
            <a:off x="863781" y="2921819"/>
            <a:ext cx="274320" cy="276999"/>
          </a:xfrm>
        </p:spPr>
        <p:txBody>
          <a:bodyPr/>
          <a:lstStyle/>
          <a:p>
            <a:r>
              <a:rPr lang="en-US" dirty="0"/>
              <a:t>3</a:t>
            </a:r>
          </a:p>
        </p:txBody>
      </p:sp>
      <p:sp>
        <p:nvSpPr>
          <p:cNvPr id="7" name="Text Placeholder 6">
            <a:extLst>
              <a:ext uri="{FF2B5EF4-FFF2-40B4-BE49-F238E27FC236}">
                <a16:creationId xmlns:a16="http://schemas.microsoft.com/office/drawing/2014/main" id="{B9F06C53-A14A-4686-8CFD-2AAB56700390}"/>
              </a:ext>
            </a:extLst>
          </p:cNvPr>
          <p:cNvSpPr>
            <a:spLocks noGrp="1"/>
          </p:cNvSpPr>
          <p:nvPr>
            <p:ph type="body" sz="quarter" idx="20"/>
          </p:nvPr>
        </p:nvSpPr>
        <p:spPr>
          <a:xfrm>
            <a:off x="1363152" y="2991069"/>
            <a:ext cx="3749040" cy="138499"/>
          </a:xfrm>
        </p:spPr>
        <p:txBody>
          <a:bodyPr/>
          <a:lstStyle/>
          <a:p>
            <a:r>
              <a:rPr lang="en-US" dirty="0"/>
              <a:t>Q&amp;A</a:t>
            </a:r>
          </a:p>
        </p:txBody>
      </p:sp>
    </p:spTree>
    <p:extLst>
      <p:ext uri="{BB962C8B-B14F-4D97-AF65-F5344CB8AC3E}">
        <p14:creationId xmlns:p14="http://schemas.microsoft.com/office/powerpoint/2010/main" val="1755453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bout the College of Arts &amp; Sciences | University of Washington">
            <a:extLst>
              <a:ext uri="{FF2B5EF4-FFF2-40B4-BE49-F238E27FC236}">
                <a16:creationId xmlns:a16="http://schemas.microsoft.com/office/drawing/2014/main" id="{C6C88B6B-547A-677C-F250-C514F3017E1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471" r="44529"/>
          <a:stretch/>
        </p:blipFill>
        <p:spPr bwMode="auto">
          <a:xfrm>
            <a:off x="1" y="1"/>
            <a:ext cx="6400800" cy="4800599"/>
          </a:xfrm>
          <a:prstGeom prst="rect">
            <a:avLst/>
          </a:prstGeom>
          <a:noFill/>
          <a:extLst>
            <a:ext uri="{909E8E84-426E-40DD-AFC4-6F175D3DCCD1}">
              <a14:hiddenFill xmlns:a14="http://schemas.microsoft.com/office/drawing/2010/main">
                <a:solidFill>
                  <a:srgbClr val="FFFFFF"/>
                </a:solidFill>
              </a14:hiddenFill>
            </a:ext>
          </a:extLst>
        </p:spPr>
      </p:pic>
      <p:sp>
        <p:nvSpPr>
          <p:cNvPr id="7" name="Parallelogram 6">
            <a:extLst>
              <a:ext uri="{FF2B5EF4-FFF2-40B4-BE49-F238E27FC236}">
                <a16:creationId xmlns:a16="http://schemas.microsoft.com/office/drawing/2014/main" id="{6743B5A7-3802-415B-86BD-777A6FF4C227}"/>
              </a:ext>
            </a:extLst>
          </p:cNvPr>
          <p:cNvSpPr>
            <a:spLocks noGrp="1" noRot="1" noMove="1" noResize="1" noEditPoints="1" noAdjustHandles="1" noChangeArrowheads="1" noChangeShapeType="1"/>
          </p:cNvSpPr>
          <p:nvPr/>
        </p:nvSpPr>
        <p:spPr bwMode="gray">
          <a:xfrm flipH="1">
            <a:off x="0" y="1"/>
            <a:ext cx="3416042" cy="4800600"/>
          </a:xfrm>
          <a:prstGeom prst="parallelogram">
            <a:avLst>
              <a:gd name="adj" fmla="val 31926"/>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606" tIns="34303" rIns="68606" bIns="34303" numCol="1" spcCol="0" rtlCol="0" fromWordArt="0" anchor="ctr" anchorCtr="0" forceAA="0" compatLnSpc="1">
            <a:prstTxWarp prst="textNoShape">
              <a:avLst/>
            </a:prstTxWarp>
            <a:noAutofit/>
          </a:bodyPr>
          <a:lstStyle/>
          <a:p>
            <a:pPr algn="ctr"/>
            <a:endParaRPr lang="en-US" sz="794" dirty="0"/>
          </a:p>
        </p:txBody>
      </p:sp>
      <p:sp>
        <p:nvSpPr>
          <p:cNvPr id="9" name="Text Placeholder 2">
            <a:extLst>
              <a:ext uri="{FF2B5EF4-FFF2-40B4-BE49-F238E27FC236}">
                <a16:creationId xmlns:a16="http://schemas.microsoft.com/office/drawing/2014/main" id="{0A4B4070-BCF3-49B1-8E3D-EC6DA5B9422B}"/>
              </a:ext>
            </a:extLst>
          </p:cNvPr>
          <p:cNvSpPr txBox="1">
            <a:spLocks/>
          </p:cNvSpPr>
          <p:nvPr/>
        </p:nvSpPr>
        <p:spPr bwMode="gray">
          <a:xfrm>
            <a:off x="457521" y="494686"/>
            <a:ext cx="2010694" cy="492443"/>
          </a:xfrm>
          <a:prstGeom prst="rect">
            <a:avLst/>
          </a:prstGeom>
        </p:spPr>
        <p:txBody>
          <a:bodyPr vert="horz" wrap="square" lIns="0" tIns="0" rIns="0" bIns="0" rtlCol="0" anchor="ctr" anchorCtr="0">
            <a:spAutoFit/>
          </a:bodyPr>
          <a:lstStyle>
            <a:lvl1pPr marL="0" indent="0" algn="l" defTabSz="480060" rtl="0" eaLnBrk="1" latinLnBrk="0" hangingPunct="1">
              <a:lnSpc>
                <a:spcPct val="100000"/>
              </a:lnSpc>
              <a:spcBef>
                <a:spcPts val="0"/>
              </a:spcBef>
              <a:buClrTx/>
              <a:buFont typeface="Arial" panose="020B0604020202020204" pitchFamily="34" charset="0"/>
              <a:buNone/>
              <a:defRPr sz="800" kern="1200">
                <a:solidFill>
                  <a:schemeClr val="bg1"/>
                </a:solidFill>
                <a:latin typeface="+mn-lt"/>
                <a:ea typeface="+mn-ea"/>
                <a:cs typeface="+mn-cs"/>
              </a:defRPr>
            </a:lvl1pPr>
            <a:lvl2pPr marL="114300" indent="0" algn="l" defTabSz="480060" rtl="0" eaLnBrk="1" latinLnBrk="0" hangingPunct="1">
              <a:lnSpc>
                <a:spcPct val="100000"/>
              </a:lnSpc>
              <a:spcBef>
                <a:spcPts val="0"/>
              </a:spcBef>
              <a:buClrTx/>
              <a:buFont typeface="Verdana" panose="020B0604030504040204" pitchFamily="34" charset="0"/>
              <a:buNone/>
              <a:defRPr sz="800" kern="1200">
                <a:solidFill>
                  <a:schemeClr val="tx1"/>
                </a:solidFill>
                <a:latin typeface="+mn-lt"/>
                <a:ea typeface="+mn-ea"/>
                <a:cs typeface="+mn-cs"/>
              </a:defRPr>
            </a:lvl2pPr>
            <a:lvl3pPr marL="228600" indent="0" algn="l" defTabSz="480060" rtl="0" eaLnBrk="1" latinLnBrk="0" hangingPunct="1">
              <a:lnSpc>
                <a:spcPct val="100000"/>
              </a:lnSpc>
              <a:spcBef>
                <a:spcPts val="0"/>
              </a:spcBef>
              <a:buClrTx/>
              <a:buFont typeface="Arial" panose="020B0604020202020204" pitchFamily="34" charset="0"/>
              <a:buNone/>
              <a:defRPr sz="800" kern="1200">
                <a:solidFill>
                  <a:schemeClr val="tx1"/>
                </a:solidFill>
                <a:latin typeface="+mn-lt"/>
                <a:ea typeface="+mn-ea"/>
                <a:cs typeface="+mn-cs"/>
              </a:defRPr>
            </a:lvl3pPr>
            <a:lvl4pPr marL="342900" indent="0" algn="l" defTabSz="480060" rtl="0" eaLnBrk="1" latinLnBrk="0" hangingPunct="1">
              <a:lnSpc>
                <a:spcPct val="100000"/>
              </a:lnSpc>
              <a:spcBef>
                <a:spcPts val="0"/>
              </a:spcBef>
              <a:buFont typeface="Verdana" panose="020B0604030504040204" pitchFamily="34" charset="0"/>
              <a:buNone/>
              <a:defRPr sz="800" kern="1200">
                <a:solidFill>
                  <a:schemeClr val="tx1"/>
                </a:solidFill>
                <a:latin typeface="+mn-lt"/>
                <a:ea typeface="+mn-ea"/>
                <a:cs typeface="+mn-cs"/>
              </a:defRPr>
            </a:lvl4pPr>
            <a:lvl5pPr marL="457200" indent="0" algn="l" defTabSz="480060" rtl="0" eaLnBrk="1" latinLnBrk="0" hangingPunct="1">
              <a:lnSpc>
                <a:spcPct val="100000"/>
              </a:lnSpc>
              <a:spcBef>
                <a:spcPts val="0"/>
              </a:spcBef>
              <a:buFont typeface="Arial" panose="020B0604020202020204" pitchFamily="34" charset="0"/>
              <a:buNone/>
              <a:defRPr sz="800" kern="1200" baseline="0">
                <a:solidFill>
                  <a:schemeClr val="tx1"/>
                </a:solidFill>
                <a:latin typeface="+mn-lt"/>
                <a:ea typeface="+mn-ea"/>
                <a:cs typeface="+mn-cs"/>
              </a:defRPr>
            </a:lvl5pPr>
            <a:lvl6pPr marL="6858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6pPr>
            <a:lvl7pPr marL="8001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7pPr>
            <a:lvl8pPr marL="914400" indent="-114300" algn="l" defTabSz="480060" rtl="0" eaLnBrk="1" latinLnBrk="0" hangingPunct="1">
              <a:lnSpc>
                <a:spcPct val="100000"/>
              </a:lnSpc>
              <a:spcBef>
                <a:spcPts val="500"/>
              </a:spcBef>
              <a:buFont typeface="Verdana" panose="020B0604030504040204" pitchFamily="34" charset="0"/>
              <a:buChar char="–"/>
              <a:defRPr sz="900" kern="1200">
                <a:solidFill>
                  <a:schemeClr val="tx1"/>
                </a:solidFill>
                <a:latin typeface="+mn-lt"/>
                <a:ea typeface="+mn-ea"/>
                <a:cs typeface="+mn-cs"/>
              </a:defRPr>
            </a:lvl8pPr>
            <a:lvl9pPr marL="1028700" indent="-114300" algn="l" defTabSz="480060" rtl="0" eaLnBrk="1" latinLnBrk="0" hangingPunct="1">
              <a:lnSpc>
                <a:spcPct val="100000"/>
              </a:lnSpc>
              <a:spcBef>
                <a:spcPts val="500"/>
              </a:spcBef>
              <a:buFont typeface="Arial" panose="020B0604020202020204" pitchFamily="34" charset="0"/>
              <a:buChar char="•"/>
              <a:defRPr sz="900" kern="1200">
                <a:solidFill>
                  <a:schemeClr val="tx1"/>
                </a:solidFill>
                <a:latin typeface="+mn-lt"/>
                <a:ea typeface="+mn-ea"/>
                <a:cs typeface="+mn-cs"/>
              </a:defRPr>
            </a:lvl9pPr>
          </a:lstStyle>
          <a:p>
            <a:r>
              <a:rPr lang="en-US" sz="1600" b="1" dirty="0"/>
              <a:t>University of Washington</a:t>
            </a:r>
          </a:p>
        </p:txBody>
      </p:sp>
      <p:sp>
        <p:nvSpPr>
          <p:cNvPr id="10" name="Rectangle 9">
            <a:extLst>
              <a:ext uri="{FF2B5EF4-FFF2-40B4-BE49-F238E27FC236}">
                <a16:creationId xmlns:a16="http://schemas.microsoft.com/office/drawing/2014/main" id="{A88FD976-5547-48A5-A986-E995DF2A8339}"/>
              </a:ext>
            </a:extLst>
          </p:cNvPr>
          <p:cNvSpPr/>
          <p:nvPr/>
        </p:nvSpPr>
        <p:spPr>
          <a:xfrm>
            <a:off x="1123043" y="2890909"/>
            <a:ext cx="1710651" cy="1528624"/>
          </a:xfrm>
          <a:prstGeom prst="rect">
            <a:avLst/>
          </a:prstGeom>
        </p:spPr>
        <p:txBody>
          <a:bodyPr wrap="square" lIns="0" tIns="0" rIns="0" bIns="0">
            <a:spAutoFit/>
          </a:bodyPr>
          <a:lstStyle/>
          <a:p>
            <a:pPr>
              <a:spcBef>
                <a:spcPts val="375"/>
              </a:spcBef>
            </a:pPr>
            <a:r>
              <a:rPr lang="en-US" sz="800" dirty="0">
                <a:solidFill>
                  <a:schemeClr val="bg1"/>
                </a:solidFill>
              </a:rPr>
              <a:t>UW’s data management landscape, including disparate systems and a federated data and reporting structure, posed challenges to efficiency and stretched the limits of our data teams’ resources.</a:t>
            </a:r>
          </a:p>
          <a:p>
            <a:pPr>
              <a:spcBef>
                <a:spcPts val="375"/>
              </a:spcBef>
            </a:pPr>
            <a:r>
              <a:rPr lang="en-US" sz="800" dirty="0">
                <a:solidFill>
                  <a:schemeClr val="bg1"/>
                </a:solidFill>
              </a:rPr>
              <a:t>They partnered with Edify last year to revamp their data model and ensure stakeholders across campus have the data they need to make informed decisions.</a:t>
            </a:r>
          </a:p>
        </p:txBody>
      </p:sp>
      <p:cxnSp>
        <p:nvCxnSpPr>
          <p:cNvPr id="11" name="Straight Connector 10">
            <a:extLst>
              <a:ext uri="{FF2B5EF4-FFF2-40B4-BE49-F238E27FC236}">
                <a16:creationId xmlns:a16="http://schemas.microsoft.com/office/drawing/2014/main" id="{AEE160D0-B356-4DE9-9164-DCAA9465B658}"/>
              </a:ext>
            </a:extLst>
          </p:cNvPr>
          <p:cNvCxnSpPr>
            <a:cxnSpLocks/>
          </p:cNvCxnSpPr>
          <p:nvPr/>
        </p:nvCxnSpPr>
        <p:spPr bwMode="gray">
          <a:xfrm>
            <a:off x="457521" y="1074608"/>
            <a:ext cx="1826249"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8FBF7A7-D785-42C4-9C03-BAEE25A4D9A9}"/>
              </a:ext>
            </a:extLst>
          </p:cNvPr>
          <p:cNvSpPr txBox="1"/>
          <p:nvPr/>
        </p:nvSpPr>
        <p:spPr bwMode="gray">
          <a:xfrm>
            <a:off x="645539" y="1291952"/>
            <a:ext cx="2169518" cy="153888"/>
          </a:xfrm>
          <a:prstGeom prst="rect">
            <a:avLst/>
          </a:prstGeom>
          <a:noFill/>
        </p:spPr>
        <p:txBody>
          <a:bodyPr wrap="square" lIns="0" tIns="0" rIns="0" bIns="0" rtlCol="0">
            <a:spAutoFit/>
          </a:bodyPr>
          <a:lstStyle/>
          <a:p>
            <a:pPr>
              <a:spcBef>
                <a:spcPts val="375"/>
              </a:spcBef>
            </a:pPr>
            <a:r>
              <a:rPr lang="en-US" sz="1000" b="1" dirty="0">
                <a:solidFill>
                  <a:schemeClr val="accent2"/>
                </a:solidFill>
              </a:rPr>
              <a:t>Background</a:t>
            </a:r>
          </a:p>
        </p:txBody>
      </p:sp>
      <p:grpSp>
        <p:nvGrpSpPr>
          <p:cNvPr id="13" name="Group 12">
            <a:extLst>
              <a:ext uri="{FF2B5EF4-FFF2-40B4-BE49-F238E27FC236}">
                <a16:creationId xmlns:a16="http://schemas.microsoft.com/office/drawing/2014/main" id="{C371AE98-86D2-4038-9B4C-DA0604E162E4}"/>
              </a:ext>
            </a:extLst>
          </p:cNvPr>
          <p:cNvGrpSpPr/>
          <p:nvPr/>
        </p:nvGrpSpPr>
        <p:grpSpPr>
          <a:xfrm>
            <a:off x="700286" y="1624340"/>
            <a:ext cx="1653816" cy="253741"/>
            <a:chOff x="875739" y="3275654"/>
            <a:chExt cx="2204268" cy="338195"/>
          </a:xfrm>
        </p:grpSpPr>
        <p:sp>
          <p:nvSpPr>
            <p:cNvPr id="14" name="TextBox 13">
              <a:extLst>
                <a:ext uri="{FF2B5EF4-FFF2-40B4-BE49-F238E27FC236}">
                  <a16:creationId xmlns:a16="http://schemas.microsoft.com/office/drawing/2014/main" id="{4BD8925C-DFCB-412A-9F96-BB2144A5C0A7}"/>
                </a:ext>
              </a:extLst>
            </p:cNvPr>
            <p:cNvSpPr txBox="1"/>
            <p:nvPr/>
          </p:nvSpPr>
          <p:spPr bwMode="gray">
            <a:xfrm>
              <a:off x="1293710" y="3285677"/>
              <a:ext cx="1786297" cy="328172"/>
            </a:xfrm>
            <a:prstGeom prst="rect">
              <a:avLst/>
            </a:prstGeom>
            <a:noFill/>
          </p:spPr>
          <p:txBody>
            <a:bodyPr wrap="square" lIns="0" tIns="0" rIns="0" bIns="0" rtlCol="0">
              <a:spAutoFit/>
            </a:bodyPr>
            <a:lstStyle/>
            <a:p>
              <a:pPr>
                <a:spcBef>
                  <a:spcPts val="675"/>
                </a:spcBef>
              </a:pPr>
              <a:r>
                <a:rPr lang="en-US" sz="800" dirty="0">
                  <a:solidFill>
                    <a:schemeClr val="bg1"/>
                  </a:solidFill>
                </a:rPr>
                <a:t>Public research university in Seattle, WA</a:t>
              </a:r>
            </a:p>
          </p:txBody>
        </p:sp>
        <p:pic>
          <p:nvPicPr>
            <p:cNvPr id="15" name="Picture 14">
              <a:extLst>
                <a:ext uri="{FF2B5EF4-FFF2-40B4-BE49-F238E27FC236}">
                  <a16:creationId xmlns:a16="http://schemas.microsoft.com/office/drawing/2014/main" id="{B4024305-8760-4F29-85D9-33F2DD1FC287}"/>
                </a:ext>
                <a:ext uri="{C183D7F6-B498-43B3-948B-1728B52AA6E4}">
                  <adec:decorative xmlns:adec="http://schemas.microsoft.com/office/drawing/2017/decorative" val="1"/>
                </a:ext>
              </a:extLst>
            </p:cNvPr>
            <p:cNvPicPr>
              <a:picLocks noChangeAspect="1"/>
            </p:cNvPicPr>
            <p:nvPr/>
          </p:nvPicPr>
          <p:blipFill>
            <a:blip r:embed="rId5">
              <a:lum bright="70000" contrast="-70000"/>
            </a:blip>
            <a:stretch>
              <a:fillRect/>
            </a:stretch>
          </p:blipFill>
          <p:spPr>
            <a:xfrm>
              <a:off x="875739" y="3275654"/>
              <a:ext cx="295065" cy="297045"/>
            </a:xfrm>
            <a:prstGeom prst="rect">
              <a:avLst/>
            </a:prstGeom>
          </p:spPr>
        </p:pic>
      </p:grpSp>
      <p:grpSp>
        <p:nvGrpSpPr>
          <p:cNvPr id="16" name="Group 15">
            <a:extLst>
              <a:ext uri="{FF2B5EF4-FFF2-40B4-BE49-F238E27FC236}">
                <a16:creationId xmlns:a16="http://schemas.microsoft.com/office/drawing/2014/main" id="{9823B44E-05A9-4256-9A3E-43AA51FAF131}"/>
              </a:ext>
            </a:extLst>
          </p:cNvPr>
          <p:cNvGrpSpPr/>
          <p:nvPr/>
        </p:nvGrpSpPr>
        <p:grpSpPr>
          <a:xfrm>
            <a:off x="863212" y="2062992"/>
            <a:ext cx="1721983" cy="246221"/>
            <a:chOff x="814904" y="3838445"/>
            <a:chExt cx="2816238" cy="328173"/>
          </a:xfrm>
        </p:grpSpPr>
        <p:sp>
          <p:nvSpPr>
            <p:cNvPr id="17" name="TextBox 16">
              <a:extLst>
                <a:ext uri="{FF2B5EF4-FFF2-40B4-BE49-F238E27FC236}">
                  <a16:creationId xmlns:a16="http://schemas.microsoft.com/office/drawing/2014/main" id="{819236DA-F4ED-40CF-A79E-A2F227ED29C4}"/>
                </a:ext>
              </a:extLst>
            </p:cNvPr>
            <p:cNvSpPr txBox="1"/>
            <p:nvPr/>
          </p:nvSpPr>
          <p:spPr bwMode="gray">
            <a:xfrm>
              <a:off x="1318839" y="3838445"/>
              <a:ext cx="2312303" cy="328173"/>
            </a:xfrm>
            <a:prstGeom prst="rect">
              <a:avLst/>
            </a:prstGeom>
            <a:noFill/>
          </p:spPr>
          <p:txBody>
            <a:bodyPr wrap="square" lIns="0" tIns="0" rIns="0" bIns="0" rtlCol="0">
              <a:spAutoFit/>
            </a:bodyPr>
            <a:lstStyle/>
            <a:p>
              <a:pPr>
                <a:spcBef>
                  <a:spcPts val="675"/>
                </a:spcBef>
              </a:pPr>
              <a:r>
                <a:rPr lang="en-US" sz="800" dirty="0">
                  <a:solidFill>
                    <a:schemeClr val="bg1"/>
                  </a:solidFill>
                </a:rPr>
                <a:t>52,000 credit-earning students</a:t>
              </a:r>
            </a:p>
          </p:txBody>
        </p:sp>
        <p:pic>
          <p:nvPicPr>
            <p:cNvPr id="18" name="Picture 17">
              <a:extLst>
                <a:ext uri="{FF2B5EF4-FFF2-40B4-BE49-F238E27FC236}">
                  <a16:creationId xmlns:a16="http://schemas.microsoft.com/office/drawing/2014/main" id="{BE021668-F92E-4089-A2E1-D3B42B834BF5}"/>
                </a:ext>
                <a:ext uri="{C183D7F6-B498-43B3-948B-1728B52AA6E4}">
                  <adec:decorative xmlns:adec="http://schemas.microsoft.com/office/drawing/2017/decorative" val="1"/>
                </a:ext>
              </a:extLst>
            </p:cNvPr>
            <p:cNvPicPr>
              <a:picLocks noChangeAspect="1"/>
            </p:cNvPicPr>
            <p:nvPr/>
          </p:nvPicPr>
          <p:blipFill>
            <a:blip r:embed="rId6">
              <a:lum bright="70000" contrast="-70000"/>
            </a:blip>
            <a:srcRect/>
            <a:stretch/>
          </p:blipFill>
          <p:spPr>
            <a:xfrm>
              <a:off x="814904" y="3893980"/>
              <a:ext cx="394047" cy="193263"/>
            </a:xfrm>
            <a:prstGeom prst="rect">
              <a:avLst/>
            </a:prstGeom>
          </p:spPr>
        </p:pic>
      </p:grpSp>
      <p:sp>
        <p:nvSpPr>
          <p:cNvPr id="22" name="TextBox 21">
            <a:extLst>
              <a:ext uri="{FF2B5EF4-FFF2-40B4-BE49-F238E27FC236}">
                <a16:creationId xmlns:a16="http://schemas.microsoft.com/office/drawing/2014/main" id="{5DD03B02-E6F7-4B4A-A5CF-36D66119BB23}"/>
              </a:ext>
            </a:extLst>
          </p:cNvPr>
          <p:cNvSpPr txBox="1"/>
          <p:nvPr/>
        </p:nvSpPr>
        <p:spPr bwMode="gray">
          <a:xfrm>
            <a:off x="960567" y="2617039"/>
            <a:ext cx="2035602" cy="153888"/>
          </a:xfrm>
          <a:prstGeom prst="rect">
            <a:avLst/>
          </a:prstGeom>
          <a:noFill/>
        </p:spPr>
        <p:txBody>
          <a:bodyPr wrap="square" lIns="0" tIns="0" rIns="0" bIns="0" rtlCol="0">
            <a:spAutoFit/>
          </a:bodyPr>
          <a:lstStyle/>
          <a:p>
            <a:pPr>
              <a:spcBef>
                <a:spcPts val="375"/>
              </a:spcBef>
            </a:pPr>
            <a:r>
              <a:rPr lang="en-US" sz="1000" b="1" dirty="0">
                <a:solidFill>
                  <a:schemeClr val="accent2"/>
                </a:solidFill>
              </a:rPr>
              <a:t>Abou the Partnership</a:t>
            </a:r>
          </a:p>
        </p:txBody>
      </p:sp>
    </p:spTree>
    <p:extLst>
      <p:ext uri="{BB962C8B-B14F-4D97-AF65-F5344CB8AC3E}">
        <p14:creationId xmlns:p14="http://schemas.microsoft.com/office/powerpoint/2010/main" val="1333647352"/>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3DDE3DE6-1409-6506-A614-16BD78B93125}"/>
              </a:ext>
            </a:extLst>
          </p:cNvPr>
          <p:cNvSpPr/>
          <p:nvPr/>
        </p:nvSpPr>
        <p:spPr bwMode="gray">
          <a:xfrm>
            <a:off x="0" y="3169665"/>
            <a:ext cx="6400800" cy="143829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12" name="Straight Connector 11">
            <a:extLst>
              <a:ext uri="{FF2B5EF4-FFF2-40B4-BE49-F238E27FC236}">
                <a16:creationId xmlns:a16="http://schemas.microsoft.com/office/drawing/2014/main" id="{3A58410E-1775-8782-250B-94AEDF58DAC7}"/>
              </a:ext>
              <a:ext uri="{C183D7F6-B498-43B3-948B-1728B52AA6E4}">
                <adec:decorative xmlns:adec="http://schemas.microsoft.com/office/drawing/2017/decorative" val="1"/>
              </a:ext>
            </a:extLst>
          </p:cNvPr>
          <p:cNvCxnSpPr/>
          <p:nvPr/>
        </p:nvCxnSpPr>
        <p:spPr bwMode="gray">
          <a:xfrm>
            <a:off x="4099560" y="2218051"/>
            <a:ext cx="0" cy="476552"/>
          </a:xfrm>
          <a:prstGeom prst="line">
            <a:avLst/>
          </a:prstGeom>
          <a:ln w="12700">
            <a:solidFill>
              <a:schemeClr val="accent6"/>
            </a:solidFill>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C183D7F6-B498-43B3-948B-1728B52AA6E4}">
                <adec:decorative xmlns:adec="http://schemas.microsoft.com/office/drawing/2017/decorative" val="1"/>
              </a:ext>
            </a:extLst>
          </p:cNvPr>
          <p:cNvCxnSpPr/>
          <p:nvPr/>
        </p:nvCxnSpPr>
        <p:spPr bwMode="gray">
          <a:xfrm>
            <a:off x="2320281" y="2218051"/>
            <a:ext cx="0" cy="476552"/>
          </a:xfrm>
          <a:prstGeom prst="line">
            <a:avLst/>
          </a:prstGeom>
          <a:ln w="12700">
            <a:solidFill>
              <a:schemeClr val="accent6"/>
            </a:solidFill>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C183D7F6-B498-43B3-948B-1728B52AA6E4}">
                <adec:decorative xmlns:adec="http://schemas.microsoft.com/office/drawing/2017/decorative" val="1"/>
              </a:ext>
            </a:extLst>
          </p:cNvPr>
          <p:cNvCxnSpPr>
            <a:cxnSpLocks/>
          </p:cNvCxnSpPr>
          <p:nvPr/>
        </p:nvCxnSpPr>
        <p:spPr bwMode="gray">
          <a:xfrm>
            <a:off x="1513546" y="1723545"/>
            <a:ext cx="0" cy="494506"/>
          </a:xfrm>
          <a:prstGeom prst="line">
            <a:avLst/>
          </a:prstGeom>
          <a:ln w="12700">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C183D7F6-B498-43B3-948B-1728B52AA6E4}">
                <adec:decorative xmlns:adec="http://schemas.microsoft.com/office/drawing/2017/decorative" val="1"/>
              </a:ext>
            </a:extLst>
          </p:cNvPr>
          <p:cNvCxnSpPr>
            <a:cxnSpLocks/>
          </p:cNvCxnSpPr>
          <p:nvPr/>
        </p:nvCxnSpPr>
        <p:spPr bwMode="gray">
          <a:xfrm>
            <a:off x="4759472" y="1716931"/>
            <a:ext cx="0" cy="222783"/>
          </a:xfrm>
          <a:prstGeom prst="line">
            <a:avLst/>
          </a:prstGeom>
          <a:ln w="12700">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0" name="Diamond 9">
            <a:extLst>
              <a:ext uri="{C183D7F6-B498-43B3-948B-1728B52AA6E4}">
                <adec:decorative xmlns:adec="http://schemas.microsoft.com/office/drawing/2017/decorative" val="1"/>
              </a:ext>
            </a:extLst>
          </p:cNvPr>
          <p:cNvSpPr/>
          <p:nvPr/>
        </p:nvSpPr>
        <p:spPr bwMode="gray">
          <a:xfrm>
            <a:off x="540688" y="2002056"/>
            <a:ext cx="5319423" cy="625352"/>
          </a:xfrm>
          <a:prstGeom prst="diamond">
            <a:avLst/>
          </a:prstGeom>
          <a:solidFill>
            <a:schemeClr val="accent4"/>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37" name="Rectangle 36">
            <a:extLst>
              <a:ext uri="{C183D7F6-B498-43B3-948B-1728B52AA6E4}">
                <adec:decorative xmlns:adec="http://schemas.microsoft.com/office/drawing/2017/decorative" val="1"/>
              </a:ext>
            </a:extLst>
          </p:cNvPr>
          <p:cNvSpPr/>
          <p:nvPr/>
        </p:nvSpPr>
        <p:spPr bwMode="gray">
          <a:xfrm>
            <a:off x="1543041" y="2690327"/>
            <a:ext cx="1554480" cy="399767"/>
          </a:xfrm>
          <a:prstGeom prst="rect">
            <a:avLst/>
          </a:prstGeom>
          <a:noFill/>
          <a:ln w="12700">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40" name="Rectangle 39">
            <a:extLst>
              <a:ext uri="{C183D7F6-B498-43B3-948B-1728B52AA6E4}">
                <adec:decorative xmlns:adec="http://schemas.microsoft.com/office/drawing/2017/decorative" val="1"/>
              </a:ext>
            </a:extLst>
          </p:cNvPr>
          <p:cNvSpPr/>
          <p:nvPr/>
        </p:nvSpPr>
        <p:spPr bwMode="gray">
          <a:xfrm>
            <a:off x="333063" y="1240380"/>
            <a:ext cx="1234440" cy="476552"/>
          </a:xfrm>
          <a:prstGeom prst="rect">
            <a:avLst/>
          </a:prstGeom>
          <a:noFill/>
          <a:ln w="12700">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42" name="Rectangle 41">
            <a:extLst>
              <a:ext uri="{C183D7F6-B498-43B3-948B-1728B52AA6E4}">
                <adec:decorative xmlns:adec="http://schemas.microsoft.com/office/drawing/2017/decorative" val="1"/>
              </a:ext>
            </a:extLst>
          </p:cNvPr>
          <p:cNvSpPr/>
          <p:nvPr/>
        </p:nvSpPr>
        <p:spPr bwMode="gray">
          <a:xfrm>
            <a:off x="4277640" y="1357937"/>
            <a:ext cx="1371600" cy="358994"/>
          </a:xfrm>
          <a:prstGeom prst="rect">
            <a:avLst/>
          </a:prstGeom>
          <a:noFill/>
          <a:ln w="12700">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grpSp>
        <p:nvGrpSpPr>
          <p:cNvPr id="56" name="Group 55">
            <a:extLst>
              <a:ext uri="{FF2B5EF4-FFF2-40B4-BE49-F238E27FC236}">
                <a16:creationId xmlns:a16="http://schemas.microsoft.com/office/drawing/2014/main" id="{454FAE3C-327C-5517-06C4-8479517B75E6}"/>
              </a:ext>
            </a:extLst>
          </p:cNvPr>
          <p:cNvGrpSpPr/>
          <p:nvPr/>
        </p:nvGrpSpPr>
        <p:grpSpPr>
          <a:xfrm>
            <a:off x="1383537" y="1901547"/>
            <a:ext cx="799465" cy="383743"/>
            <a:chOff x="1119369" y="1398429"/>
            <a:chExt cx="799465" cy="383743"/>
          </a:xfrm>
        </p:grpSpPr>
        <p:sp>
          <p:nvSpPr>
            <p:cNvPr id="2" name="Rectangle 1">
              <a:extLst>
                <a:ext uri="{C183D7F6-B498-43B3-948B-1728B52AA6E4}">
                  <adec:decorative xmlns:adec="http://schemas.microsoft.com/office/drawing/2017/decorative" val="1"/>
                </a:ext>
              </a:extLst>
            </p:cNvPr>
            <p:cNvSpPr/>
            <p:nvPr/>
          </p:nvSpPr>
          <p:spPr bwMode="gray">
            <a:xfrm>
              <a:off x="1163530" y="1613385"/>
              <a:ext cx="707384" cy="130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038" name="Picture 14">
              <a:extLs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1119369" y="1398429"/>
              <a:ext cx="799465" cy="383743"/>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Rectangle 2">
            <a:extLst>
              <a:ext uri="{C183D7F6-B498-43B3-948B-1728B52AA6E4}">
                <adec:decorative xmlns:adec="http://schemas.microsoft.com/office/drawing/2017/decorative" val="1"/>
              </a:ext>
            </a:extLst>
          </p:cNvPr>
          <p:cNvSpPr/>
          <p:nvPr/>
        </p:nvSpPr>
        <p:spPr bwMode="gray">
          <a:xfrm>
            <a:off x="2195178" y="1939714"/>
            <a:ext cx="639475" cy="302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028" name="Picture 4">
            <a:extLs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2136788" y="1577595"/>
            <a:ext cx="697865" cy="68158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C183D7F6-B498-43B3-948B-1728B52AA6E4}">
                <adec:decorative xmlns:adec="http://schemas.microsoft.com/office/drawing/2017/decorative" val="1"/>
              </a:ext>
            </a:extLst>
          </p:cNvPr>
          <p:cNvSpPr/>
          <p:nvPr/>
        </p:nvSpPr>
        <p:spPr bwMode="gray">
          <a:xfrm>
            <a:off x="3565930" y="1907585"/>
            <a:ext cx="673480" cy="298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032" name="Picture 8">
            <a:extLs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gray">
          <a:xfrm>
            <a:off x="3602679" y="1777388"/>
            <a:ext cx="582606" cy="464143"/>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Straight Connector 44">
            <a:extLst>
              <a:ext uri="{C183D7F6-B498-43B3-948B-1728B52AA6E4}">
                <adec:decorative xmlns:adec="http://schemas.microsoft.com/office/drawing/2017/decorative" val="1"/>
              </a:ext>
            </a:extLst>
          </p:cNvPr>
          <p:cNvCxnSpPr>
            <a:cxnSpLocks/>
            <a:stCxn id="41" idx="2"/>
          </p:cNvCxnSpPr>
          <p:nvPr/>
        </p:nvCxnSpPr>
        <p:spPr bwMode="gray">
          <a:xfrm>
            <a:off x="3507060" y="1511118"/>
            <a:ext cx="0" cy="532419"/>
          </a:xfrm>
          <a:prstGeom prst="line">
            <a:avLst/>
          </a:prstGeom>
          <a:ln w="12700">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4" name="Rectangle 3">
            <a:extLst>
              <a:ext uri="{C183D7F6-B498-43B3-948B-1728B52AA6E4}">
                <adec:decorative xmlns:adec="http://schemas.microsoft.com/office/drawing/2017/decorative" val="1"/>
              </a:ext>
            </a:extLst>
          </p:cNvPr>
          <p:cNvSpPr/>
          <p:nvPr/>
        </p:nvSpPr>
        <p:spPr bwMode="gray">
          <a:xfrm>
            <a:off x="2810332" y="1907584"/>
            <a:ext cx="801167" cy="475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026" name="Picture 2">
            <a:extLst>
              <a:ext uri="{C183D7F6-B498-43B3-948B-1728B52AA6E4}">
                <adec:decorative xmlns:adec="http://schemas.microsoft.com/office/drawing/2017/decorative" val="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gray">
          <a:xfrm>
            <a:off x="2760351" y="1541059"/>
            <a:ext cx="880095" cy="886002"/>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43" name="Rectangle 42">
            <a:extLst>
              <a:ext uri="{C183D7F6-B498-43B3-948B-1728B52AA6E4}">
                <adec:decorative xmlns:adec="http://schemas.microsoft.com/office/drawing/2017/decorative" val="1"/>
              </a:ext>
            </a:extLst>
          </p:cNvPr>
          <p:cNvSpPr/>
          <p:nvPr/>
        </p:nvSpPr>
        <p:spPr bwMode="gray">
          <a:xfrm>
            <a:off x="4225659" y="2086863"/>
            <a:ext cx="594148" cy="1681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44" name="Picture 10">
            <a:extLst>
              <a:ext uri="{C183D7F6-B498-43B3-948B-1728B52AA6E4}">
                <adec:decorative xmlns:adec="http://schemas.microsoft.com/office/drawing/2017/decorative" val="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gray">
          <a:xfrm>
            <a:off x="4142953" y="1912655"/>
            <a:ext cx="705831" cy="358817"/>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280194" y="317005"/>
            <a:ext cx="5212080" cy="249299"/>
          </a:xfrm>
        </p:spPr>
        <p:txBody>
          <a:bodyPr/>
          <a:lstStyle/>
          <a:p>
            <a:r>
              <a:rPr lang="en-US" dirty="0"/>
              <a:t>A Unique Data Management Landscape</a:t>
            </a:r>
          </a:p>
        </p:txBody>
      </p:sp>
      <p:sp>
        <p:nvSpPr>
          <p:cNvPr id="11" name="TextBox 10"/>
          <p:cNvSpPr txBox="1"/>
          <p:nvPr/>
        </p:nvSpPr>
        <p:spPr bwMode="gray">
          <a:xfrm>
            <a:off x="265705" y="730640"/>
            <a:ext cx="5845175" cy="307777"/>
          </a:xfrm>
          <a:prstGeom prst="rect">
            <a:avLst/>
          </a:prstGeom>
          <a:noFill/>
        </p:spPr>
        <p:txBody>
          <a:bodyPr vert="horz" wrap="square" lIns="0" tIns="0" rIns="0" bIns="0" rtlCol="0">
            <a:spAutoFit/>
          </a:bodyPr>
          <a:lstStyle/>
          <a:p>
            <a:r>
              <a:rPr lang="en-US" sz="1000" b="1" dirty="0"/>
              <a:t>UW’s sprawling and complex infrastructure made data management, democratization, and governance difficult</a:t>
            </a:r>
          </a:p>
        </p:txBody>
      </p:sp>
      <p:sp>
        <p:nvSpPr>
          <p:cNvPr id="33" name="TextBox 32"/>
          <p:cNvSpPr txBox="1"/>
          <p:nvPr/>
        </p:nvSpPr>
        <p:spPr bwMode="gray">
          <a:xfrm>
            <a:off x="428275" y="1278666"/>
            <a:ext cx="1053104" cy="369332"/>
          </a:xfrm>
          <a:prstGeom prst="rect">
            <a:avLst/>
          </a:prstGeom>
          <a:noFill/>
        </p:spPr>
        <p:txBody>
          <a:bodyPr vert="horz" wrap="square" lIns="0" tIns="0" rIns="0" bIns="0" rtlCol="0">
            <a:spAutoFit/>
          </a:bodyPr>
          <a:lstStyle/>
          <a:p>
            <a:pPr algn="ctr">
              <a:spcBef>
                <a:spcPts val="500"/>
              </a:spcBef>
            </a:pPr>
            <a:r>
              <a:rPr lang="en-US" sz="800" dirty="0"/>
              <a:t>Homegrown mainframe-based financial system</a:t>
            </a:r>
          </a:p>
        </p:txBody>
      </p:sp>
      <p:sp>
        <p:nvSpPr>
          <p:cNvPr id="34" name="TextBox 33"/>
          <p:cNvSpPr txBox="1"/>
          <p:nvPr/>
        </p:nvSpPr>
        <p:spPr bwMode="gray">
          <a:xfrm>
            <a:off x="4351803" y="1414324"/>
            <a:ext cx="1223275" cy="246221"/>
          </a:xfrm>
          <a:prstGeom prst="rect">
            <a:avLst/>
          </a:prstGeom>
          <a:noFill/>
        </p:spPr>
        <p:txBody>
          <a:bodyPr vert="horz" wrap="square" lIns="0" tIns="0" rIns="0" bIns="0" rtlCol="0">
            <a:spAutoFit/>
          </a:bodyPr>
          <a:lstStyle/>
          <a:p>
            <a:pPr algn="ctr">
              <a:spcBef>
                <a:spcPts val="500"/>
              </a:spcBef>
            </a:pPr>
            <a:r>
              <a:rPr lang="en-US" sz="800" dirty="0"/>
              <a:t>Central IT + Enterprise Level BI</a:t>
            </a:r>
          </a:p>
        </p:txBody>
      </p:sp>
      <p:sp>
        <p:nvSpPr>
          <p:cNvPr id="31" name="TextBox 30"/>
          <p:cNvSpPr txBox="1"/>
          <p:nvPr/>
        </p:nvSpPr>
        <p:spPr bwMode="gray">
          <a:xfrm>
            <a:off x="1644066" y="2767100"/>
            <a:ext cx="1352429" cy="246221"/>
          </a:xfrm>
          <a:prstGeom prst="rect">
            <a:avLst/>
          </a:prstGeom>
          <a:noFill/>
        </p:spPr>
        <p:txBody>
          <a:bodyPr vert="horz" wrap="square" lIns="0" tIns="0" rIns="0" bIns="0" rtlCol="0">
            <a:spAutoFit/>
          </a:bodyPr>
          <a:lstStyle/>
          <a:p>
            <a:pPr algn="ctr">
              <a:spcBef>
                <a:spcPts val="300"/>
              </a:spcBef>
            </a:pPr>
            <a:r>
              <a:rPr lang="en-US" sz="800" dirty="0"/>
              <a:t>Small IR team to manage reporting needs</a:t>
            </a:r>
          </a:p>
        </p:txBody>
      </p:sp>
      <p:sp>
        <p:nvSpPr>
          <p:cNvPr id="13" name="Rectangle 12">
            <a:extLst>
              <a:ext uri="{FF2B5EF4-FFF2-40B4-BE49-F238E27FC236}">
                <a16:creationId xmlns:a16="http://schemas.microsoft.com/office/drawing/2014/main" id="{9FB4F005-E20A-B18A-872E-7ECF528366A4}"/>
              </a:ext>
              <a:ext uri="{C183D7F6-B498-43B3-948B-1728B52AA6E4}">
                <adec:decorative xmlns:adec="http://schemas.microsoft.com/office/drawing/2017/decorative" val="1"/>
              </a:ext>
            </a:extLst>
          </p:cNvPr>
          <p:cNvSpPr/>
          <p:nvPr/>
        </p:nvSpPr>
        <p:spPr bwMode="gray">
          <a:xfrm>
            <a:off x="3322320" y="2690327"/>
            <a:ext cx="1554480" cy="399767"/>
          </a:xfrm>
          <a:prstGeom prst="rect">
            <a:avLst/>
          </a:prstGeom>
          <a:noFill/>
          <a:ln w="12700">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14" name="TextBox 13">
            <a:extLst>
              <a:ext uri="{FF2B5EF4-FFF2-40B4-BE49-F238E27FC236}">
                <a16:creationId xmlns:a16="http://schemas.microsoft.com/office/drawing/2014/main" id="{3690A66E-534F-71E9-BB3C-AAF6E4BF0A2E}"/>
              </a:ext>
            </a:extLst>
          </p:cNvPr>
          <p:cNvSpPr txBox="1"/>
          <p:nvPr/>
        </p:nvSpPr>
        <p:spPr bwMode="gray">
          <a:xfrm>
            <a:off x="3423345" y="2767100"/>
            <a:ext cx="1352429" cy="246221"/>
          </a:xfrm>
          <a:prstGeom prst="rect">
            <a:avLst/>
          </a:prstGeom>
          <a:noFill/>
        </p:spPr>
        <p:txBody>
          <a:bodyPr vert="horz" wrap="square" lIns="0" tIns="0" rIns="0" bIns="0" rtlCol="0">
            <a:spAutoFit/>
          </a:bodyPr>
          <a:lstStyle/>
          <a:p>
            <a:pPr algn="ctr">
              <a:spcBef>
                <a:spcPts val="300"/>
              </a:spcBef>
            </a:pPr>
            <a:r>
              <a:rPr lang="en-US" sz="800" dirty="0"/>
              <a:t>Varied tech across multiple campuses</a:t>
            </a:r>
          </a:p>
        </p:txBody>
      </p:sp>
      <p:grpSp>
        <p:nvGrpSpPr>
          <p:cNvPr id="49" name="Group 48">
            <a:extLst>
              <a:ext uri="{FF2B5EF4-FFF2-40B4-BE49-F238E27FC236}">
                <a16:creationId xmlns:a16="http://schemas.microsoft.com/office/drawing/2014/main" id="{7CED18EC-F6B0-6520-D0EA-EA7B10050F73}"/>
              </a:ext>
            </a:extLst>
          </p:cNvPr>
          <p:cNvGrpSpPr/>
          <p:nvPr/>
        </p:nvGrpSpPr>
        <p:grpSpPr>
          <a:xfrm>
            <a:off x="947734" y="3462692"/>
            <a:ext cx="675660" cy="662228"/>
            <a:chOff x="1383762" y="3656419"/>
            <a:chExt cx="675660" cy="662228"/>
          </a:xfrm>
          <a:noFill/>
        </p:grpSpPr>
        <p:sp>
          <p:nvSpPr>
            <p:cNvPr id="18" name="Oval 17">
              <a:extLst>
                <a:ext uri="{FF2B5EF4-FFF2-40B4-BE49-F238E27FC236}">
                  <a16:creationId xmlns:a16="http://schemas.microsoft.com/office/drawing/2014/main" id="{F740A911-7DDE-6C63-0E95-8FE6E349563A}"/>
                </a:ext>
                <a:ext uri="{C183D7F6-B498-43B3-948B-1728B52AA6E4}">
                  <adec:decorative xmlns:adec="http://schemas.microsoft.com/office/drawing/2017/decorative" val="1"/>
                </a:ext>
              </a:extLst>
            </p:cNvPr>
            <p:cNvSpPr/>
            <p:nvPr/>
          </p:nvSpPr>
          <p:spPr bwMode="gray">
            <a:xfrm>
              <a:off x="1383762" y="3656419"/>
              <a:ext cx="675660" cy="662228"/>
            </a:xfrm>
            <a:prstGeom prst="ellipse">
              <a:avLst/>
            </a:prstGeom>
            <a:grpFill/>
            <a:ln w="28575">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pic>
          <p:nvPicPr>
            <p:cNvPr id="19" name="Picture 18">
              <a:extLst>
                <a:ext uri="{FF2B5EF4-FFF2-40B4-BE49-F238E27FC236}">
                  <a16:creationId xmlns:a16="http://schemas.microsoft.com/office/drawing/2014/main" id="{8ADCDBBE-D2AE-E6A3-ED3F-9E192DEF6446}"/>
                </a:ext>
              </a:extLst>
            </p:cNvPr>
            <p:cNvPicPr>
              <a:picLocks noChangeAspect="1"/>
            </p:cNvPicPr>
            <p:nvPr/>
          </p:nvPicPr>
          <p:blipFill>
            <a:blip r:embed="rId10"/>
            <a:stretch>
              <a:fillRect/>
            </a:stretch>
          </p:blipFill>
          <p:spPr>
            <a:xfrm>
              <a:off x="1484246" y="3745159"/>
              <a:ext cx="457200" cy="457200"/>
            </a:xfrm>
            <a:prstGeom prst="rect">
              <a:avLst/>
            </a:prstGeom>
            <a:grpFill/>
          </p:spPr>
        </p:pic>
        <p:cxnSp>
          <p:nvCxnSpPr>
            <p:cNvPr id="22" name="Straight Connector 21">
              <a:extLst>
                <a:ext uri="{FF2B5EF4-FFF2-40B4-BE49-F238E27FC236}">
                  <a16:creationId xmlns:a16="http://schemas.microsoft.com/office/drawing/2014/main" id="{1BB05134-69A6-5063-42D9-5223C6288F73}"/>
                </a:ext>
              </a:extLst>
            </p:cNvPr>
            <p:cNvCxnSpPr>
              <a:cxnSpLocks/>
              <a:stCxn id="18" idx="1"/>
              <a:endCxn id="18" idx="5"/>
            </p:cNvCxnSpPr>
            <p:nvPr/>
          </p:nvCxnSpPr>
          <p:spPr bwMode="gray">
            <a:xfrm>
              <a:off x="1482710" y="3753400"/>
              <a:ext cx="477764" cy="468266"/>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E6443CFA-3258-9022-2339-AD5BFE83BB85}"/>
              </a:ext>
            </a:extLst>
          </p:cNvPr>
          <p:cNvGrpSpPr/>
          <p:nvPr/>
        </p:nvGrpSpPr>
        <p:grpSpPr>
          <a:xfrm>
            <a:off x="4816614" y="3462692"/>
            <a:ext cx="675660" cy="662228"/>
            <a:chOff x="4816614" y="3639719"/>
            <a:chExt cx="675660" cy="662228"/>
          </a:xfrm>
          <a:noFill/>
        </p:grpSpPr>
        <p:sp>
          <p:nvSpPr>
            <p:cNvPr id="16" name="Oval 15">
              <a:extLst>
                <a:ext uri="{FF2B5EF4-FFF2-40B4-BE49-F238E27FC236}">
                  <a16:creationId xmlns:a16="http://schemas.microsoft.com/office/drawing/2014/main" id="{D1EF1270-BEF5-1ABA-25B4-9A767687DD19}"/>
                </a:ext>
                <a:ext uri="{C183D7F6-B498-43B3-948B-1728B52AA6E4}">
                  <adec:decorative xmlns:adec="http://schemas.microsoft.com/office/drawing/2017/decorative" val="1"/>
                </a:ext>
              </a:extLst>
            </p:cNvPr>
            <p:cNvSpPr/>
            <p:nvPr/>
          </p:nvSpPr>
          <p:spPr bwMode="gray">
            <a:xfrm>
              <a:off x="4816614" y="3639719"/>
              <a:ext cx="675660" cy="662228"/>
            </a:xfrm>
            <a:prstGeom prst="ellipse">
              <a:avLst/>
            </a:prstGeom>
            <a:grpFill/>
            <a:ln w="28575">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pic>
          <p:nvPicPr>
            <p:cNvPr id="20" name="Picture 19">
              <a:extLst>
                <a:ext uri="{FF2B5EF4-FFF2-40B4-BE49-F238E27FC236}">
                  <a16:creationId xmlns:a16="http://schemas.microsoft.com/office/drawing/2014/main" id="{7635DED4-DE54-EDF5-12FE-EFD7AD42F89A}"/>
                </a:ext>
              </a:extLst>
            </p:cNvPr>
            <p:cNvPicPr>
              <a:picLocks noChangeAspect="1"/>
            </p:cNvPicPr>
            <p:nvPr/>
          </p:nvPicPr>
          <p:blipFill>
            <a:blip r:embed="rId11"/>
            <a:stretch>
              <a:fillRect/>
            </a:stretch>
          </p:blipFill>
          <p:spPr>
            <a:xfrm>
              <a:off x="4971706" y="3775465"/>
              <a:ext cx="324739" cy="385066"/>
            </a:xfrm>
            <a:prstGeom prst="rect">
              <a:avLst/>
            </a:prstGeom>
            <a:grpFill/>
          </p:spPr>
        </p:pic>
        <p:cxnSp>
          <p:nvCxnSpPr>
            <p:cNvPr id="23" name="Straight Connector 22">
              <a:extLst>
                <a:ext uri="{FF2B5EF4-FFF2-40B4-BE49-F238E27FC236}">
                  <a16:creationId xmlns:a16="http://schemas.microsoft.com/office/drawing/2014/main" id="{FDFDBF13-31AE-6102-DDCA-7CAE12AB4317}"/>
                </a:ext>
              </a:extLst>
            </p:cNvPr>
            <p:cNvCxnSpPr>
              <a:cxnSpLocks/>
              <a:stCxn id="16" idx="1"/>
              <a:endCxn id="16" idx="5"/>
            </p:cNvCxnSpPr>
            <p:nvPr/>
          </p:nvCxnSpPr>
          <p:spPr bwMode="gray">
            <a:xfrm>
              <a:off x="4915562" y="3736700"/>
              <a:ext cx="477764" cy="468266"/>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a16="http://schemas.microsoft.com/office/drawing/2014/main" id="{47ABCD7D-E24D-A274-6AD9-98CC35AE2A2E}"/>
              </a:ext>
            </a:extLst>
          </p:cNvPr>
          <p:cNvSpPr txBox="1"/>
          <p:nvPr/>
        </p:nvSpPr>
        <p:spPr>
          <a:xfrm>
            <a:off x="633602" y="4194914"/>
            <a:ext cx="1303924" cy="369332"/>
          </a:xfrm>
          <a:prstGeom prst="rect">
            <a:avLst/>
          </a:prstGeom>
          <a:noFill/>
        </p:spPr>
        <p:txBody>
          <a:bodyPr wrap="square">
            <a:spAutoFit/>
          </a:bodyPr>
          <a:lstStyle/>
          <a:p>
            <a:pPr algn="ctr">
              <a:spcBef>
                <a:spcPts val="500"/>
              </a:spcBef>
            </a:pPr>
            <a:r>
              <a:rPr lang="en-US" sz="900" dirty="0"/>
              <a:t>Inaccessible backend system</a:t>
            </a:r>
          </a:p>
        </p:txBody>
      </p:sp>
      <p:sp>
        <p:nvSpPr>
          <p:cNvPr id="25" name="TextBox 24">
            <a:extLst>
              <a:ext uri="{FF2B5EF4-FFF2-40B4-BE49-F238E27FC236}">
                <a16:creationId xmlns:a16="http://schemas.microsoft.com/office/drawing/2014/main" id="{6C7FA702-5967-242D-EC1A-E97F0C3AF6C5}"/>
              </a:ext>
            </a:extLst>
          </p:cNvPr>
          <p:cNvSpPr txBox="1"/>
          <p:nvPr/>
        </p:nvSpPr>
        <p:spPr>
          <a:xfrm>
            <a:off x="2468422" y="4194914"/>
            <a:ext cx="1463957" cy="369332"/>
          </a:xfrm>
          <a:prstGeom prst="rect">
            <a:avLst/>
          </a:prstGeom>
          <a:noFill/>
        </p:spPr>
        <p:txBody>
          <a:bodyPr wrap="square">
            <a:spAutoFit/>
          </a:bodyPr>
          <a:lstStyle/>
          <a:p>
            <a:pPr algn="ctr">
              <a:spcBef>
                <a:spcPts val="500"/>
              </a:spcBef>
            </a:pPr>
            <a:r>
              <a:rPr lang="en-US" sz="900" dirty="0"/>
              <a:t>Inability to integrate additional data</a:t>
            </a:r>
          </a:p>
        </p:txBody>
      </p:sp>
      <p:sp>
        <p:nvSpPr>
          <p:cNvPr id="26" name="TextBox 25">
            <a:extLst>
              <a:ext uri="{FF2B5EF4-FFF2-40B4-BE49-F238E27FC236}">
                <a16:creationId xmlns:a16="http://schemas.microsoft.com/office/drawing/2014/main" id="{583594AA-0F42-970A-7946-8C7FAC708016}"/>
              </a:ext>
            </a:extLst>
          </p:cNvPr>
          <p:cNvSpPr txBox="1"/>
          <p:nvPr/>
        </p:nvSpPr>
        <p:spPr>
          <a:xfrm>
            <a:off x="4362992" y="4194914"/>
            <a:ext cx="1604975" cy="369332"/>
          </a:xfrm>
          <a:prstGeom prst="rect">
            <a:avLst/>
          </a:prstGeom>
          <a:noFill/>
        </p:spPr>
        <p:txBody>
          <a:bodyPr wrap="square">
            <a:spAutoFit/>
          </a:bodyPr>
          <a:lstStyle/>
          <a:p>
            <a:pPr algn="ctr">
              <a:spcBef>
                <a:spcPts val="500"/>
              </a:spcBef>
            </a:pPr>
            <a:r>
              <a:rPr lang="en-US" sz="900" dirty="0"/>
              <a:t>Inability to house data models for analysis</a:t>
            </a:r>
          </a:p>
        </p:txBody>
      </p:sp>
      <p:grpSp>
        <p:nvGrpSpPr>
          <p:cNvPr id="51" name="Group 50">
            <a:extLst>
              <a:ext uri="{FF2B5EF4-FFF2-40B4-BE49-F238E27FC236}">
                <a16:creationId xmlns:a16="http://schemas.microsoft.com/office/drawing/2014/main" id="{AEA338FF-C891-A6B3-9AB8-823A426EDA72}"/>
              </a:ext>
            </a:extLst>
          </p:cNvPr>
          <p:cNvGrpSpPr/>
          <p:nvPr/>
        </p:nvGrpSpPr>
        <p:grpSpPr>
          <a:xfrm>
            <a:off x="2882174" y="3462692"/>
            <a:ext cx="675660" cy="662228"/>
            <a:chOff x="3027495" y="3637261"/>
            <a:chExt cx="675660" cy="662228"/>
          </a:xfrm>
          <a:noFill/>
        </p:grpSpPr>
        <p:sp>
          <p:nvSpPr>
            <p:cNvPr id="17" name="Oval 16">
              <a:extLst>
                <a:ext uri="{FF2B5EF4-FFF2-40B4-BE49-F238E27FC236}">
                  <a16:creationId xmlns:a16="http://schemas.microsoft.com/office/drawing/2014/main" id="{637D720E-0D82-55EF-B8EF-19BC36A6F994}"/>
                </a:ext>
                <a:ext uri="{C183D7F6-B498-43B3-948B-1728B52AA6E4}">
                  <adec:decorative xmlns:adec="http://schemas.microsoft.com/office/drawing/2017/decorative" val="1"/>
                </a:ext>
              </a:extLst>
            </p:cNvPr>
            <p:cNvSpPr/>
            <p:nvPr/>
          </p:nvSpPr>
          <p:spPr bwMode="gray">
            <a:xfrm>
              <a:off x="3027495" y="3637261"/>
              <a:ext cx="675660" cy="662228"/>
            </a:xfrm>
            <a:prstGeom prst="ellipse">
              <a:avLst/>
            </a:prstGeom>
            <a:grpFill/>
            <a:ln w="28575">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pic>
          <p:nvPicPr>
            <p:cNvPr id="21" name="Picture 20">
              <a:extLst>
                <a:ext uri="{FF2B5EF4-FFF2-40B4-BE49-F238E27FC236}">
                  <a16:creationId xmlns:a16="http://schemas.microsoft.com/office/drawing/2014/main" id="{9B6A9D26-8B97-B4A5-A3D4-9B2C9D2FC81F}"/>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44765" y="3759844"/>
              <a:ext cx="459442" cy="353770"/>
            </a:xfrm>
            <a:prstGeom prst="rect">
              <a:avLst/>
            </a:prstGeom>
            <a:grpFill/>
          </p:spPr>
        </p:pic>
        <p:cxnSp>
          <p:nvCxnSpPr>
            <p:cNvPr id="27" name="Straight Connector 26">
              <a:extLst>
                <a:ext uri="{FF2B5EF4-FFF2-40B4-BE49-F238E27FC236}">
                  <a16:creationId xmlns:a16="http://schemas.microsoft.com/office/drawing/2014/main" id="{FDC10B5F-B79A-8791-C50B-FE42BBA9DA2B}"/>
                </a:ext>
              </a:extLst>
            </p:cNvPr>
            <p:cNvCxnSpPr>
              <a:cxnSpLocks/>
            </p:cNvCxnSpPr>
            <p:nvPr/>
          </p:nvCxnSpPr>
          <p:spPr bwMode="gray">
            <a:xfrm>
              <a:off x="3135604" y="3734242"/>
              <a:ext cx="477764" cy="468266"/>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Text Placeholder 3">
            <a:extLst>
              <a:ext uri="{FF2B5EF4-FFF2-40B4-BE49-F238E27FC236}">
                <a16:creationId xmlns:a16="http://schemas.microsoft.com/office/drawing/2014/main" id="{3788FAA0-7859-FD1B-0B26-865C81D78558}"/>
              </a:ext>
            </a:extLst>
          </p:cNvPr>
          <p:cNvSpPr txBox="1">
            <a:spLocks/>
          </p:cNvSpPr>
          <p:nvPr/>
        </p:nvSpPr>
        <p:spPr bwMode="gray">
          <a:xfrm>
            <a:off x="277812" y="3231403"/>
            <a:ext cx="5214462" cy="153888"/>
          </a:xfrm>
          <a:prstGeom prst="rect">
            <a:avLst/>
          </a:prstGeom>
        </p:spPr>
        <p:txBody>
          <a:bodyPr wrap="square" lIns="0" tIns="0" rIns="0" bIns="0">
            <a:spAutoFit/>
          </a:bodyPr>
          <a:lstStyle>
            <a:lvl1pPr marL="173038"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1pPr>
            <a:lvl2pPr marL="346075"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2pPr>
            <a:lvl3pPr marL="512763" indent="-16668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3pPr>
            <a:lvl4pPr marL="685800" indent="-173038"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accent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1000" b="1" dirty="0">
                <a:solidFill>
                  <a:schemeClr val="tx1"/>
                </a:solidFill>
              </a:rPr>
              <a:t>Several barriers prevented the IR team from taming these complexities</a:t>
            </a:r>
          </a:p>
        </p:txBody>
      </p:sp>
      <p:sp>
        <p:nvSpPr>
          <p:cNvPr id="41" name="Rectangle 40">
            <a:extLst>
              <a:ext uri="{C183D7F6-B498-43B3-948B-1728B52AA6E4}">
                <adec:decorative xmlns:adec="http://schemas.microsoft.com/office/drawing/2017/decorative" val="1"/>
              </a:ext>
            </a:extLst>
          </p:cNvPr>
          <p:cNvSpPr/>
          <p:nvPr/>
        </p:nvSpPr>
        <p:spPr bwMode="gray">
          <a:xfrm>
            <a:off x="3004140" y="1137085"/>
            <a:ext cx="1005840" cy="374033"/>
          </a:xfrm>
          <a:prstGeom prst="rect">
            <a:avLst/>
          </a:prstGeom>
          <a:solidFill>
            <a:schemeClr val="bg1"/>
          </a:solidFill>
          <a:ln w="12700">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35" name="TextBox 34"/>
          <p:cNvSpPr txBox="1"/>
          <p:nvPr/>
        </p:nvSpPr>
        <p:spPr bwMode="gray">
          <a:xfrm>
            <a:off x="3089248" y="1201148"/>
            <a:ext cx="835624" cy="246221"/>
          </a:xfrm>
          <a:prstGeom prst="rect">
            <a:avLst/>
          </a:prstGeom>
          <a:noFill/>
        </p:spPr>
        <p:txBody>
          <a:bodyPr vert="horz" wrap="square" lIns="0" tIns="0" rIns="0" bIns="0" rtlCol="0">
            <a:spAutoFit/>
          </a:bodyPr>
          <a:lstStyle/>
          <a:p>
            <a:pPr algn="ctr">
              <a:spcBef>
                <a:spcPts val="500"/>
              </a:spcBef>
            </a:pPr>
            <a:r>
              <a:rPr lang="en-US" sz="800" dirty="0"/>
              <a:t>Homegrown legacy SIS</a:t>
            </a:r>
          </a:p>
        </p:txBody>
      </p:sp>
      <p:sp>
        <p:nvSpPr>
          <p:cNvPr id="5" name="Rectangle 4">
            <a:extLst>
              <a:ext uri="{FF2B5EF4-FFF2-40B4-BE49-F238E27FC236}">
                <a16:creationId xmlns:a16="http://schemas.microsoft.com/office/drawing/2014/main" id="{8552CCB7-4A91-BC32-86EC-7522253308A6}"/>
              </a:ext>
              <a:ext uri="{C183D7F6-B498-43B3-948B-1728B52AA6E4}">
                <adec:decorative xmlns:adec="http://schemas.microsoft.com/office/drawing/2017/decorative" val="1"/>
              </a:ext>
            </a:extLst>
          </p:cNvPr>
          <p:cNvSpPr/>
          <p:nvPr/>
        </p:nvSpPr>
        <p:spPr bwMode="gray">
          <a:xfrm>
            <a:off x="1749103" y="1152863"/>
            <a:ext cx="1100556" cy="357309"/>
          </a:xfrm>
          <a:prstGeom prst="rect">
            <a:avLst/>
          </a:prstGeom>
          <a:noFill/>
          <a:ln w="12700">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US" sz="1000" dirty="0" err="1">
              <a:solidFill>
                <a:schemeClr val="bg1"/>
              </a:solidFill>
            </a:endParaRPr>
          </a:p>
        </p:txBody>
      </p:sp>
      <p:sp>
        <p:nvSpPr>
          <p:cNvPr id="8" name="TextBox 7">
            <a:extLst>
              <a:ext uri="{FF2B5EF4-FFF2-40B4-BE49-F238E27FC236}">
                <a16:creationId xmlns:a16="http://schemas.microsoft.com/office/drawing/2014/main" id="{D3A4F78E-665A-26E4-6747-82D69136D193}"/>
              </a:ext>
            </a:extLst>
          </p:cNvPr>
          <p:cNvSpPr txBox="1"/>
          <p:nvPr/>
        </p:nvSpPr>
        <p:spPr bwMode="gray">
          <a:xfrm>
            <a:off x="1788430" y="1206111"/>
            <a:ext cx="1021902" cy="246221"/>
          </a:xfrm>
          <a:prstGeom prst="rect">
            <a:avLst/>
          </a:prstGeom>
          <a:noFill/>
        </p:spPr>
        <p:txBody>
          <a:bodyPr vert="horz" wrap="square" lIns="0" tIns="0" rIns="0" bIns="0" rtlCol="0">
            <a:spAutoFit/>
          </a:bodyPr>
          <a:lstStyle/>
          <a:p>
            <a:pPr algn="ctr">
              <a:spcBef>
                <a:spcPts val="500"/>
              </a:spcBef>
            </a:pPr>
            <a:r>
              <a:rPr lang="en-US" sz="800" dirty="0"/>
              <a:t>Transition to Workday Financials</a:t>
            </a:r>
          </a:p>
        </p:txBody>
      </p:sp>
      <p:cxnSp>
        <p:nvCxnSpPr>
          <p:cNvPr id="9" name="Straight Connector 8">
            <a:extLst>
              <a:ext uri="{FF2B5EF4-FFF2-40B4-BE49-F238E27FC236}">
                <a16:creationId xmlns:a16="http://schemas.microsoft.com/office/drawing/2014/main" id="{4150CBA3-25BE-BAE4-177D-CB461B45F745}"/>
              </a:ext>
              <a:ext uri="{C183D7F6-B498-43B3-948B-1728B52AA6E4}">
                <adec:decorative xmlns:adec="http://schemas.microsoft.com/office/drawing/2017/decorative" val="1"/>
              </a:ext>
            </a:extLst>
          </p:cNvPr>
          <p:cNvCxnSpPr>
            <a:cxnSpLocks/>
          </p:cNvCxnSpPr>
          <p:nvPr/>
        </p:nvCxnSpPr>
        <p:spPr bwMode="gray">
          <a:xfrm>
            <a:off x="2299381" y="1501082"/>
            <a:ext cx="0" cy="318809"/>
          </a:xfrm>
          <a:prstGeom prst="line">
            <a:avLst/>
          </a:prstGeom>
          <a:ln w="12700">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57925098"/>
      </p:ext>
    </p:extLst>
  </p:cSld>
  <p:clrMapOvr>
    <a:masterClrMapping/>
  </p:clrMapOvr>
  <p:extLst>
    <p:ext uri="{6950BFC3-D8DA-4A85-94F7-54DA5524770B}">
      <p188:commentRel xmlns:p188="http://schemas.microsoft.com/office/powerpoint/2018/8/main" r:id="rId4"/>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08B6F0-271F-DB90-FFD2-6741B0FD3CDA}"/>
              </a:ext>
            </a:extLst>
          </p:cNvPr>
          <p:cNvSpPr>
            <a:spLocks noGrp="1"/>
          </p:cNvSpPr>
          <p:nvPr>
            <p:ph type="body" sz="quarter" idx="16"/>
          </p:nvPr>
        </p:nvSpPr>
        <p:spPr/>
        <p:txBody>
          <a:bodyPr/>
          <a:lstStyle/>
          <a:p>
            <a:endParaRPr lang="en-US"/>
          </a:p>
        </p:txBody>
      </p:sp>
      <p:sp>
        <p:nvSpPr>
          <p:cNvPr id="3" name="Title 2">
            <a:extLst>
              <a:ext uri="{FF2B5EF4-FFF2-40B4-BE49-F238E27FC236}">
                <a16:creationId xmlns:a16="http://schemas.microsoft.com/office/drawing/2014/main" id="{741410EB-5183-3772-50D9-5BEF6FEBAB9A}"/>
              </a:ext>
            </a:extLst>
          </p:cNvPr>
          <p:cNvSpPr>
            <a:spLocks noGrp="1"/>
          </p:cNvSpPr>
          <p:nvPr>
            <p:ph type="title"/>
          </p:nvPr>
        </p:nvSpPr>
        <p:spPr/>
        <p:txBody>
          <a:bodyPr/>
          <a:lstStyle/>
          <a:p>
            <a:r>
              <a:rPr lang="en-US" dirty="0"/>
              <a:t>Accelerating the Path to Data Progress</a:t>
            </a:r>
          </a:p>
        </p:txBody>
      </p:sp>
      <p:sp>
        <p:nvSpPr>
          <p:cNvPr id="4" name="Text Placeholder 3">
            <a:extLst>
              <a:ext uri="{FF2B5EF4-FFF2-40B4-BE49-F238E27FC236}">
                <a16:creationId xmlns:a16="http://schemas.microsoft.com/office/drawing/2014/main" id="{C03067CD-9548-1324-542A-AA010A697641}"/>
              </a:ext>
            </a:extLst>
          </p:cNvPr>
          <p:cNvSpPr>
            <a:spLocks noGrp="1"/>
          </p:cNvSpPr>
          <p:nvPr>
            <p:ph type="body" sz="quarter" idx="15"/>
          </p:nvPr>
        </p:nvSpPr>
        <p:spPr/>
        <p:txBody>
          <a:bodyPr/>
          <a:lstStyle/>
          <a:p>
            <a:r>
              <a:rPr lang="en-US" dirty="0"/>
              <a:t>Edify Acts as a True Data Partner</a:t>
            </a:r>
          </a:p>
        </p:txBody>
      </p:sp>
      <p:sp>
        <p:nvSpPr>
          <p:cNvPr id="5" name="Text Placeholder 4">
            <a:extLst>
              <a:ext uri="{FF2B5EF4-FFF2-40B4-BE49-F238E27FC236}">
                <a16:creationId xmlns:a16="http://schemas.microsoft.com/office/drawing/2014/main" id="{1B2E8388-89C5-5E90-FA90-0A5D47A63D2B}"/>
              </a:ext>
            </a:extLst>
          </p:cNvPr>
          <p:cNvSpPr>
            <a:spLocks noGrp="1"/>
          </p:cNvSpPr>
          <p:nvPr>
            <p:ph type="body" sz="quarter" idx="19"/>
          </p:nvPr>
        </p:nvSpPr>
        <p:spPr/>
        <p:txBody>
          <a:bodyPr/>
          <a:lstStyle/>
          <a:p>
            <a:endParaRPr lang="en-US"/>
          </a:p>
        </p:txBody>
      </p:sp>
      <p:sp>
        <p:nvSpPr>
          <p:cNvPr id="6" name="Text Placeholder 5">
            <a:extLst>
              <a:ext uri="{FF2B5EF4-FFF2-40B4-BE49-F238E27FC236}">
                <a16:creationId xmlns:a16="http://schemas.microsoft.com/office/drawing/2014/main" id="{7AC8E0FE-14D1-15C0-06DA-DE21D2F6F6E9}"/>
              </a:ext>
            </a:extLst>
          </p:cNvPr>
          <p:cNvSpPr>
            <a:spLocks noGrp="1"/>
          </p:cNvSpPr>
          <p:nvPr>
            <p:ph type="body" sz="quarter" idx="18"/>
          </p:nvPr>
        </p:nvSpPr>
        <p:spPr/>
        <p:txBody>
          <a:bodyPr/>
          <a:lstStyle/>
          <a:p>
            <a:endParaRPr lang="en-US"/>
          </a:p>
        </p:txBody>
      </p:sp>
      <p:graphicFrame>
        <p:nvGraphicFramePr>
          <p:cNvPr id="7" name="Table 6">
            <a:extLst>
              <a:ext uri="{FF2B5EF4-FFF2-40B4-BE49-F238E27FC236}">
                <a16:creationId xmlns:a16="http://schemas.microsoft.com/office/drawing/2014/main" id="{A8288741-5510-306B-9082-26E5DD775123}"/>
              </a:ext>
            </a:extLst>
          </p:cNvPr>
          <p:cNvGraphicFramePr>
            <a:graphicFrameLocks noGrp="1"/>
          </p:cNvGraphicFramePr>
          <p:nvPr>
            <p:extLst>
              <p:ext uri="{D42A27DB-BD31-4B8C-83A1-F6EECF244321}">
                <p14:modId xmlns:p14="http://schemas.microsoft.com/office/powerpoint/2010/main" val="3336227188"/>
              </p:ext>
            </p:extLst>
          </p:nvPr>
        </p:nvGraphicFramePr>
        <p:xfrm>
          <a:off x="280194" y="977900"/>
          <a:ext cx="5842794" cy="2910534"/>
        </p:xfrm>
        <a:graphic>
          <a:graphicData uri="http://schemas.openxmlformats.org/drawingml/2006/table">
            <a:tbl>
              <a:tblPr firstRow="1" bandRow="1">
                <a:tableStyleId>{2D5ABB26-0587-4C30-8999-92F81FD0307C}</a:tableStyleId>
              </a:tblPr>
              <a:tblGrid>
                <a:gridCol w="2921397">
                  <a:extLst>
                    <a:ext uri="{9D8B030D-6E8A-4147-A177-3AD203B41FA5}">
                      <a16:colId xmlns:a16="http://schemas.microsoft.com/office/drawing/2014/main" val="386763907"/>
                    </a:ext>
                  </a:extLst>
                </a:gridCol>
                <a:gridCol w="2921397">
                  <a:extLst>
                    <a:ext uri="{9D8B030D-6E8A-4147-A177-3AD203B41FA5}">
                      <a16:colId xmlns:a16="http://schemas.microsoft.com/office/drawing/2014/main" val="366517928"/>
                    </a:ext>
                  </a:extLst>
                </a:gridCol>
              </a:tblGrid>
              <a:tr h="352136">
                <a:tc>
                  <a:txBody>
                    <a:bodyPr/>
                    <a:lstStyle/>
                    <a:p>
                      <a:r>
                        <a:rPr lang="en-US" sz="1000" b="1" dirty="0">
                          <a:solidFill>
                            <a:schemeClr val="bg1"/>
                          </a:solidFill>
                        </a:rPr>
                        <a:t>UW’s Data Challenges</a:t>
                      </a:r>
                    </a:p>
                  </a:txBody>
                  <a:tcP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6"/>
                    </a:solidFill>
                  </a:tcPr>
                </a:tc>
                <a:tc>
                  <a:txBody>
                    <a:bodyPr/>
                    <a:lstStyle/>
                    <a:p>
                      <a:r>
                        <a:rPr lang="en-US" sz="1000" b="1" dirty="0">
                          <a:solidFill>
                            <a:schemeClr val="bg1"/>
                          </a:solidFill>
                        </a:rPr>
                        <a:t>Early Wins with Edify</a:t>
                      </a:r>
                    </a:p>
                  </a:txBody>
                  <a:tcP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6"/>
                    </a:solidFill>
                  </a:tcPr>
                </a:tc>
                <a:extLst>
                  <a:ext uri="{0D108BD9-81ED-4DB2-BD59-A6C34878D82A}">
                    <a16:rowId xmlns:a16="http://schemas.microsoft.com/office/drawing/2014/main" val="1597243451"/>
                  </a:ext>
                </a:extLst>
              </a:tr>
              <a:tr h="1128973">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900" dirty="0"/>
                        <a:t>Disparate systems and a federated structure make compliance reporting cumbersome—we need a partner who can </a:t>
                      </a:r>
                      <a:r>
                        <a:rPr lang="en-US" sz="900" b="1" dirty="0"/>
                        <a:t>understand and provide a sustainable data management infrastructure</a:t>
                      </a:r>
                      <a:r>
                        <a:rPr lang="en-US" sz="900" b="0" dirty="0"/>
                        <a:t> that empowers UW’s data teams</a:t>
                      </a:r>
                      <a:endParaRPr lang="en-US" sz="900" b="1" dirty="0"/>
                    </a:p>
                  </a:txBody>
                  <a:tcP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900" dirty="0"/>
                        <a:t>UW remained </a:t>
                      </a:r>
                      <a:r>
                        <a:rPr lang="en-US" sz="900" b="1" dirty="0"/>
                        <a:t>autonomous</a:t>
                      </a:r>
                      <a:r>
                        <a:rPr lang="en-US" sz="900" dirty="0"/>
                        <a:t> in process</a:t>
                      </a:r>
                    </a:p>
                    <a:p>
                      <a:pPr marL="0" marR="0" lvl="0" indent="0" algn="l" defTabSz="-114300" rtl="0" eaLnBrk="1" fontAlgn="auto" latinLnBrk="0" hangingPunct="1">
                        <a:lnSpc>
                          <a:spcPct val="100000"/>
                        </a:lnSpc>
                        <a:spcBef>
                          <a:spcPts val="300"/>
                        </a:spcBef>
                        <a:spcAft>
                          <a:spcPts val="0"/>
                        </a:spcAft>
                        <a:buClrTx/>
                        <a:buSzTx/>
                        <a:buFontTx/>
                        <a:buNone/>
                        <a:tabLst/>
                        <a:defRPr/>
                      </a:pPr>
                      <a:endParaRPr lang="en-US" sz="400" dirty="0"/>
                    </a:p>
                    <a:p>
                      <a:pPr marL="0" marR="0" lvl="0" indent="0" algn="l" defTabSz="-114300" rtl="0" eaLnBrk="1" fontAlgn="auto" latinLnBrk="0" hangingPunct="1">
                        <a:lnSpc>
                          <a:spcPct val="100000"/>
                        </a:lnSpc>
                        <a:spcBef>
                          <a:spcPts val="300"/>
                        </a:spcBef>
                        <a:spcAft>
                          <a:spcPts val="0"/>
                        </a:spcAft>
                        <a:buClrTx/>
                        <a:buSzTx/>
                        <a:buFontTx/>
                        <a:buNone/>
                        <a:tabLst/>
                        <a:defRPr/>
                      </a:pPr>
                      <a:r>
                        <a:rPr lang="en-US" sz="900" dirty="0"/>
                        <a:t>EAB delivered Proof of Concept of </a:t>
                      </a:r>
                      <a:r>
                        <a:rPr lang="en-US" sz="900" b="1" dirty="0"/>
                        <a:t>Deans’ Dashboard for custom KPIs </a:t>
                      </a:r>
                    </a:p>
                  </a:txBody>
                  <a:tcP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13306977"/>
                  </a:ext>
                </a:extLst>
              </a:tr>
              <a:tr h="737474">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900" b="1" dirty="0"/>
                        <a:t>Data requests </a:t>
                      </a:r>
                      <a:r>
                        <a:rPr lang="en-US" sz="900" dirty="0"/>
                        <a:t>need to be met more efficiently for Provost Office and senior leadership decision-making</a:t>
                      </a:r>
                    </a:p>
                    <a:p>
                      <a:endParaRPr lang="en-US" sz="900" dirty="0"/>
                    </a:p>
                  </a:txBody>
                  <a:tcP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900" dirty="0"/>
                        <a:t>Edify streamlined </a:t>
                      </a:r>
                      <a:r>
                        <a:rPr lang="en-US" sz="900" b="1" dirty="0"/>
                        <a:t>insights to support leadership planning</a:t>
                      </a:r>
                      <a:r>
                        <a:rPr lang="en-US" sz="900" dirty="0"/>
                        <a:t> and decision-making</a:t>
                      </a:r>
                    </a:p>
                  </a:txBody>
                  <a:tcP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25093886"/>
                  </a:ext>
                </a:extLst>
              </a:tr>
              <a:tr h="691951">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900" dirty="0"/>
                        <a:t>Lack of skills alignment with traditional IR office, and a lack of </a:t>
                      </a:r>
                      <a:r>
                        <a:rPr lang="en-US" sz="900" b="1" dirty="0"/>
                        <a:t>IT support resources </a:t>
                      </a:r>
                      <a:r>
                        <a:rPr lang="en-US" sz="900" dirty="0"/>
                        <a:t>in the central Provost Office</a:t>
                      </a:r>
                    </a:p>
                  </a:txBody>
                  <a:tcP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marL="0" marR="0" lvl="0" indent="0" algn="l" defTabSz="-114300" rtl="0" eaLnBrk="1" fontAlgn="auto" latinLnBrk="0" hangingPunct="1">
                        <a:lnSpc>
                          <a:spcPct val="100000"/>
                        </a:lnSpc>
                        <a:spcBef>
                          <a:spcPts val="300"/>
                        </a:spcBef>
                        <a:spcAft>
                          <a:spcPts val="0"/>
                        </a:spcAft>
                        <a:buClrTx/>
                        <a:buSzTx/>
                        <a:buFontTx/>
                        <a:buNone/>
                        <a:tabLst/>
                        <a:defRPr/>
                      </a:pPr>
                      <a:r>
                        <a:rPr lang="en-US" sz="900" dirty="0"/>
                        <a:t>EAB</a:t>
                      </a:r>
                      <a:r>
                        <a:rPr lang="en-US" sz="900" b="1" dirty="0"/>
                        <a:t> extended UW’s existing team </a:t>
                      </a:r>
                      <a:r>
                        <a:rPr lang="en-US" sz="900" dirty="0"/>
                        <a:t>with EAB’s inhouse data experts</a:t>
                      </a:r>
                    </a:p>
                  </a:txBody>
                  <a:tcP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157828057"/>
                  </a:ext>
                </a:extLst>
              </a:tr>
            </a:tbl>
          </a:graphicData>
        </a:graphic>
      </p:graphicFrame>
    </p:spTree>
    <p:extLst>
      <p:ext uri="{BB962C8B-B14F-4D97-AF65-F5344CB8AC3E}">
        <p14:creationId xmlns:p14="http://schemas.microsoft.com/office/powerpoint/2010/main" val="40046248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b3LAX9a"/>
  <p:tag name="ARTICULATE_DESIGN_ID_EAB1 ON-SCREEN MASTER" val="WodUfpOz"/>
  <p:tag name="ARTICULATE_SLIDE_THUMBNAIL_REFRESH" val="1"/>
  <p:tag name="ARTICULATE_DESIGN_ID_EAB1 ON-SCREEN" val="OJDy01kg"/>
  <p:tag name="ARTICULATE_DESIGN_ID_EAB GLOBAL, INC. THEME" val="EgU1CIIs"/>
  <p:tag name="ARTICULATE_DESIGN_ID_EAB1 4X3 ON-SCREEN" val="Lynb0GK1"/>
  <p:tag name="ARTICULATE_SLIDE_COUNT" val="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AB1 4x3 On-screen">
  <a:themeElements>
    <a:clrScheme name="EAB Theme Colors 2020">
      <a:dk1>
        <a:srgbClr val="333E48"/>
      </a:dk1>
      <a:lt1>
        <a:srgbClr val="FFFFFF"/>
      </a:lt1>
      <a:dk2>
        <a:srgbClr val="ED8B00"/>
      </a:dk2>
      <a:lt2>
        <a:srgbClr val="D6D8DA"/>
      </a:lt2>
      <a:accent1>
        <a:srgbClr val="C4C7CA"/>
      </a:accent1>
      <a:accent2>
        <a:srgbClr val="7FCFCF"/>
      </a:accent2>
      <a:accent3>
        <a:srgbClr val="004B87"/>
      </a:accent3>
      <a:accent4>
        <a:srgbClr val="0072CE"/>
      </a:accent4>
      <a:accent5>
        <a:srgbClr val="00355F"/>
      </a:accent5>
      <a:accent6>
        <a:srgbClr val="00B1B0"/>
      </a:accent6>
      <a:hlink>
        <a:srgbClr val="0072CE"/>
      </a:hlink>
      <a:folHlink>
        <a:srgbClr val="0072CE"/>
      </a:folHlink>
    </a:clrScheme>
    <a:fontScheme name="EAB Theme Font">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accent5"/>
        </a:solidFill>
        <a:ln>
          <a:solidFill>
            <a:schemeClr val="accent5"/>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500"/>
          </a:spcBef>
          <a:defRPr sz="900" dirty="0" err="1" smtClean="0"/>
        </a:defPPr>
      </a:lstStyle>
    </a:txDef>
  </a:objectDefaults>
  <a:extraClrSchemeLst/>
  <a:custClrLst>
    <a:custClr name="Dark Background">
      <a:srgbClr val="003D70"/>
    </a:custClr>
    <a:custClr name="Red">
      <a:srgbClr val="CF102D"/>
    </a:custClr>
    <a:custClr name="Yellow">
      <a:srgbClr val="F6D900"/>
    </a:custClr>
    <a:custClr name="Green">
      <a:srgbClr val="7FCB3B"/>
    </a:custClr>
    <a:custClr name="Purple">
      <a:srgbClr val="8B4BB3"/>
    </a:custClr>
    <a:custClr name="Light Blue">
      <a:srgbClr val="23B1F1"/>
    </a:custClr>
    <a:custClr name="Teal">
      <a:srgbClr val="35BDCB"/>
    </a:custClr>
    <a:custClr name="Not Used">
      <a:srgbClr val="FFFFFF"/>
    </a:custClr>
    <a:custClr name="Not Used">
      <a:srgbClr val="FFFFFF"/>
    </a:custClr>
    <a:custClr name="Not Used">
      <a:srgbClr val="FFFFFF"/>
    </a:custClr>
    <a:custClr name="Not Used">
      <a:srgbClr val="FFFFFF"/>
    </a:custClr>
    <a:custClr name="Red Tint">
      <a:srgbClr val="F47A74"/>
    </a:custClr>
    <a:custClr name="Yellow Tint">
      <a:srgbClr val="FFEE6D"/>
    </a:custClr>
    <a:custClr name="Green Tint">
      <a:srgbClr val="B0DF85"/>
    </a:custClr>
    <a:custClr name="Purple Tint">
      <a:srgbClr val="BD98D4"/>
    </a:custClr>
    <a:custClr name="Light Blue Tint">
      <a:srgbClr val="92D8F8"/>
    </a:custClr>
    <a:custClr name="Teal Tint">
      <a:srgbClr val="91DBE3"/>
    </a:custClr>
    <a:custClr name="Not Used">
      <a:srgbClr val="FFFFFF"/>
    </a:custClr>
    <a:custClr name="Not Used">
      <a:srgbClr val="FFFFFF"/>
    </a:custClr>
    <a:custClr name="Not Used">
      <a:srgbClr val="FFFFFF"/>
    </a:custClr>
  </a:custClrLst>
  <a:extLst>
    <a:ext uri="{05A4C25C-085E-4340-85A3-A5531E510DB2}">
      <thm15:themeFamily xmlns:thm15="http://schemas.microsoft.com/office/thememl/2012/main" name="EAB1 Presentation Template 4x3 050622.potm" id="{5A5AA3D7-E31F-4CD4-B8CD-485BFC8581B9}" vid="{1A07CD4D-2357-4D33-BF69-61681188FA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AB chart theme colors dk-lt 2020">
    <a:dk1>
      <a:srgbClr val="333E48"/>
    </a:dk1>
    <a:lt1>
      <a:srgbClr val="FFFFFF"/>
    </a:lt1>
    <a:dk2>
      <a:srgbClr val="F28B00"/>
    </a:dk2>
    <a:lt2>
      <a:srgbClr val="D6D8DA"/>
    </a:lt2>
    <a:accent1>
      <a:srgbClr val="00355F"/>
    </a:accent1>
    <a:accent2>
      <a:srgbClr val="004B87"/>
    </a:accent2>
    <a:accent3>
      <a:srgbClr val="0072CC"/>
    </a:accent3>
    <a:accent4>
      <a:srgbClr val="00B1B0"/>
    </a:accent4>
    <a:accent5>
      <a:srgbClr val="7FCFCF"/>
    </a:accent5>
    <a:accent6>
      <a:srgbClr val="C4C7CA"/>
    </a:accent6>
    <a:hlink>
      <a:srgbClr val="0072CC"/>
    </a:hlink>
    <a:folHlink>
      <a:srgbClr val="0072CC"/>
    </a:folHlink>
  </a:clrScheme>
  <a:fontScheme name="EAB Theme Font">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EAB chart theme colors dk-lt 2020">
    <a:dk1>
      <a:srgbClr val="333E48"/>
    </a:dk1>
    <a:lt1>
      <a:srgbClr val="FFFFFF"/>
    </a:lt1>
    <a:dk2>
      <a:srgbClr val="F28B00"/>
    </a:dk2>
    <a:lt2>
      <a:srgbClr val="D6D8DA"/>
    </a:lt2>
    <a:accent1>
      <a:srgbClr val="00355F"/>
    </a:accent1>
    <a:accent2>
      <a:srgbClr val="004B87"/>
    </a:accent2>
    <a:accent3>
      <a:srgbClr val="0072CC"/>
    </a:accent3>
    <a:accent4>
      <a:srgbClr val="00B1B0"/>
    </a:accent4>
    <a:accent5>
      <a:srgbClr val="7FCFCF"/>
    </a:accent5>
    <a:accent6>
      <a:srgbClr val="C4C7CA"/>
    </a:accent6>
    <a:hlink>
      <a:srgbClr val="0072CC"/>
    </a:hlink>
    <a:folHlink>
      <a:srgbClr val="0072CC"/>
    </a:folHlink>
  </a:clrScheme>
  <a:fontScheme name="EAB Theme Font">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EAB chart theme colors dk-lt 2020">
    <a:dk1>
      <a:srgbClr val="333E48"/>
    </a:dk1>
    <a:lt1>
      <a:srgbClr val="FFFFFF"/>
    </a:lt1>
    <a:dk2>
      <a:srgbClr val="F28B00"/>
    </a:dk2>
    <a:lt2>
      <a:srgbClr val="D6D8DA"/>
    </a:lt2>
    <a:accent1>
      <a:srgbClr val="00355F"/>
    </a:accent1>
    <a:accent2>
      <a:srgbClr val="004B87"/>
    </a:accent2>
    <a:accent3>
      <a:srgbClr val="0072CC"/>
    </a:accent3>
    <a:accent4>
      <a:srgbClr val="00B1B0"/>
    </a:accent4>
    <a:accent5>
      <a:srgbClr val="7FCFCF"/>
    </a:accent5>
    <a:accent6>
      <a:srgbClr val="C4C7CA"/>
    </a:accent6>
    <a:hlink>
      <a:srgbClr val="0072CC"/>
    </a:hlink>
    <a:folHlink>
      <a:srgbClr val="0072CC"/>
    </a:folHlink>
  </a:clrScheme>
  <a:fontScheme name="EAB Theme Font">
    <a:majorFont>
      <a:latin typeface="Rockwel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Metadata/LabelInfo.xml><?xml version="1.0" encoding="utf-8"?>
<clbl:labelList xmlns:clbl="http://schemas.microsoft.com/office/2020/mipLabelMetadata">
  <clbl:label id="{f6b6dd5b-f02f-441a-99a0-162ac5060bd2}" enabled="0" method="" siteId="{f6b6dd5b-f02f-441a-99a0-162ac5060bd2}" removed="1"/>
</clbl:labelList>
</file>

<file path=docProps/app.xml><?xml version="1.0" encoding="utf-8"?>
<Properties xmlns="http://schemas.openxmlformats.org/officeDocument/2006/extended-properties" xmlns:vt="http://schemas.openxmlformats.org/officeDocument/2006/docPropsVTypes">
  <Template>EAB1 4x3 On-screen</Template>
  <TotalTime>31172</TotalTime>
  <Words>1174</Words>
  <Application>Microsoft Office PowerPoint</Application>
  <PresentationFormat>Custom</PresentationFormat>
  <Paragraphs>224</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EAB1 4x3 On-screen</vt:lpstr>
      <vt:lpstr>Tame Your Data Infrastructure</vt:lpstr>
      <vt:lpstr>Meet Your Presenters</vt:lpstr>
      <vt:lpstr>About EAB</vt:lpstr>
      <vt:lpstr>Navigating a New Normal</vt:lpstr>
      <vt:lpstr>Edify Is Your Path to a Data-Informed Campus </vt:lpstr>
      <vt:lpstr>1</vt:lpstr>
      <vt:lpstr>PowerPoint Presentation</vt:lpstr>
      <vt:lpstr>A Unique Data Management Landscape</vt:lpstr>
      <vt:lpstr>Accelerating the Path to Data Progress</vt:lpstr>
      <vt:lpstr>1</vt:lpstr>
      <vt:lpstr>Building a Data Warehouse Together</vt:lpstr>
      <vt:lpstr>Inside the Deans’ Dashboards</vt:lpstr>
      <vt:lpstr>Data Guides Strategic Decision-Making</vt:lpstr>
      <vt:lpstr>Simplified Processes for Analysts and Deans</vt:lpstr>
      <vt:lpstr>Key Takeaways From Today’s Session</vt:lpstr>
      <vt:lpstr>1</vt:lpstr>
      <vt:lpstr>Questions?</vt:lpstr>
      <vt:lpstr>How Can We Help?</vt:lpstr>
      <vt:lpstr>Related Resources For You</vt:lpstr>
      <vt:lpstr>Let Us Know Your Thoughts!</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Anderson, Grace</dc:creator>
  <cp:lastModifiedBy>Aisen, Ariel</cp:lastModifiedBy>
  <cp:revision>291</cp:revision>
  <dcterms:created xsi:type="dcterms:W3CDTF">2022-11-21T22:59:58Z</dcterms:created>
  <dcterms:modified xsi:type="dcterms:W3CDTF">2024-09-10T15:16:31Z</dcterms:modified>
  <cp:category/>
</cp:coreProperties>
</file>